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6" r:id="rId2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8" roundtripDataSignature="AMtx7mgsopjVYWLofExKjV+2Vps0/EaB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6A5D44-80BB-429D-BE2E-362A1FDEAB6C}">
  <a:tblStyle styleId="{E46A5D44-80BB-429D-BE2E-362A1FDEAB6C}" styleName="Table_0">
    <a:wholeTbl>
      <a:tcTxStyle b="off" i="off">
        <a:font>
          <a:latin typeface="Tw Cen MT"/>
          <a:ea typeface="Tw Cen MT"/>
          <a:cs typeface="Tw Cen MT"/>
        </a:font>
        <a:schemeClr val="lt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1123" autoAdjust="0"/>
  </p:normalViewPr>
  <p:slideViewPr>
    <p:cSldViewPr snapToGrid="0">
      <p:cViewPr varScale="1">
        <p:scale>
          <a:sx n="110" d="100"/>
          <a:sy n="110" d="100"/>
        </p:scale>
        <p:origin x="1644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customschemas.google.com/relationships/presentationmetadata" Target="metadata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</a:t>
            </a:r>
            <a:r>
              <a:rPr lang="en-IN" sz="16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Strategic Opportunity</a:t>
            </a:r>
            <a:r>
              <a:rPr lang="en-IN" sz="1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Massachusetts offers a prime environment for Prime Air to revolutionize last-mile logistics with faster, sustainable, and reliable drone deliveries.</a:t>
            </a:r>
            <a:br>
              <a:rPr lang="en-IN" sz="1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en-IN" sz="1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</a:t>
            </a:r>
            <a:r>
              <a:rPr lang="en-IN" sz="16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Market Alignment</a:t>
            </a:r>
            <a:r>
              <a:rPr lang="en-IN" sz="1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Strong e-commerce growth, Amazon’s product suitability, and demand for urgent, lightweight deliveries fuel operational volume.</a:t>
            </a:r>
            <a:br>
              <a:rPr lang="en-IN" sz="1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en-IN" sz="1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</a:t>
            </a:r>
            <a:r>
              <a:rPr lang="en-IN" sz="16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Technology Advantage</a:t>
            </a:r>
            <a:r>
              <a:rPr lang="en-IN" sz="1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MK30 drone’s speed, resilience, and FAA certifications secure competitive positioning in suburban and semi-urban markets.</a:t>
            </a:r>
            <a:br>
              <a:rPr lang="en-IN" sz="1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en-IN" sz="1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</a:t>
            </a:r>
            <a:r>
              <a:rPr lang="en-IN" sz="16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Demographic Fit</a:t>
            </a:r>
            <a:r>
              <a:rPr lang="en-IN" sz="1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High-income, tech-savvy suburban communities around Boston, Worcester, and Springfield provide ideal early-adoption markets.</a:t>
            </a:r>
            <a:br>
              <a:rPr lang="en-IN" sz="1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en-IN" sz="1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</a:t>
            </a:r>
            <a:r>
              <a:rPr lang="en-IN" sz="16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Scalable Rollout</a:t>
            </a:r>
            <a:r>
              <a:rPr lang="en-IN" sz="16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Phased deployment covers ~14% of the state population, with &gt;13,000 weekly deliveries, building a strong foundation for broader expansion.</a:t>
            </a:r>
            <a:endParaRPr sz="17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Our </a:t>
            </a:r>
            <a:r>
              <a:rPr lang="en-IN" sz="15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Strategic Objective</a:t>
            </a:r>
            <a:r>
              <a:rPr lang="en-IN" sz="15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is to  Deploy drone hubs in Massachusetts to maximize delivery efficiency, customer satisfaction, and scalability for Amazon Prime Air.</a:t>
            </a:r>
            <a:br>
              <a:rPr lang="en-IN" sz="15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en-IN" sz="15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Global e-commerce growth drives demand for faster, more flexible delivery; Amazon’s leadership position enables early advantage.</a:t>
            </a:r>
            <a:br>
              <a:rPr lang="en-IN" sz="15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en-IN" sz="15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MK30 drones offer enhanced speed, environmental sustainability, and compliance for last-mile delivery innovation.</a:t>
            </a:r>
            <a:br>
              <a:rPr lang="en-IN" sz="15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en-IN" sz="15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Our </a:t>
            </a:r>
            <a:r>
              <a:rPr lang="en-IN" sz="15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Target Demographic</a:t>
            </a:r>
            <a:r>
              <a:rPr lang="en-IN" sz="15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is Massachusetts’ affluent, tech-savvy suburban population. This provides an ideal market for initial drone delivery adoption.</a:t>
            </a:r>
            <a:br>
              <a:rPr lang="en-IN" sz="15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en-IN" sz="15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Our </a:t>
            </a:r>
            <a:r>
              <a:rPr lang="en-IN" sz="15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Deployment Strategy</a:t>
            </a:r>
            <a:r>
              <a:rPr lang="en-IN" sz="15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is to launch phased hubs in high-potential areas, expanding coverage methodically to support sustainable growth and operational excellence.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</a:pPr>
            <a:r>
              <a:rPr lang="en-IN" sz="1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</a:t>
            </a:r>
            <a:r>
              <a:rPr lang="en-IN" sz="14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Global E-Commerce Surge</a:t>
            </a:r>
            <a:r>
              <a:rPr lang="en-IN" sz="1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E-commerce sales projected to hit $6.56T globally and $1.19T in the U.S. by 2025, driving demand for faster delivery solutions.</a:t>
            </a:r>
            <a:br>
              <a:rPr lang="en-IN" sz="1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en-IN" sz="1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</a:t>
            </a:r>
            <a:r>
              <a:rPr lang="en-IN" sz="14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Amazon’s Market Leadership</a:t>
            </a:r>
            <a:r>
              <a:rPr lang="en-IN" sz="1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Amazon holds 37.6% of U.S. e-commerce share; 86% of its shipments are drone-suitable (under 5 pounds and compact).</a:t>
            </a:r>
            <a:br>
              <a:rPr lang="en-IN" sz="1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en-IN" sz="1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</a:t>
            </a:r>
            <a:r>
              <a:rPr lang="en-IN" sz="14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Optimized Product Focus</a:t>
            </a:r>
            <a:r>
              <a:rPr lang="en-IN" sz="1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Drone hubs prioritize lightweight, urgent-need items like electronics, personal care, wellness products, and emergency medicines.</a:t>
            </a:r>
            <a:br>
              <a:rPr lang="en-IN" sz="1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en-IN" sz="1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</a:t>
            </a:r>
            <a:r>
              <a:rPr lang="en-IN" sz="14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Emergency Delivery Advantage</a:t>
            </a:r>
            <a:r>
              <a:rPr lang="en-IN" sz="1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Rapid drone delivery of critical medicines enhances customer value, supports public health, and strengthens Amazon’s brand as a healthcare enabler.</a:t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16" name="Google Shape;5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As for Population Distribution, Massachusetts has 7.1 million residents with 35% aged 20–44, 17% seniors aged 65 and above.</a:t>
            </a:r>
            <a:endParaRPr sz="12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We want to target urban areas. Our key delivery hubs are Waltham, Framingham, Quincy, Worcester, and Springfield based on demographic density.</a:t>
            </a:r>
            <a:endParaRPr sz="12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For the online Shopping Potential, Massachusetts ranks third nationally in online shopping, with high Amazon Prime membership potential across demographics.</a:t>
            </a:r>
            <a:endParaRPr sz="12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 massachusetts, tere is strong Economic Strength:. The median household income is approximately $95K; affluent counties like Middlesex and Norfolk offer high purchasing power and strong Prime membership adoption.</a:t>
            </a:r>
            <a:endParaRPr sz="12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We want our drone hubs placed to maximize coverage, efficiency, and customer satisfaction across Massachusetts’ suburban regions.</a:t>
            </a:r>
            <a:br>
              <a:rPr lang="en-IN" sz="1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en-IN" sz="1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We based our site selection criteria based on High income, dense population within 7-mile radius, suburban airspace safety, and statewide geographic balance.</a:t>
            </a:r>
            <a:br>
              <a:rPr lang="en-IN" sz="1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en-IN" sz="1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</a:t>
            </a:r>
            <a:r>
              <a:rPr lang="en-IN" sz="12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Proposed Hub Cities</a:t>
            </a:r>
            <a:r>
              <a:rPr lang="en-IN" sz="1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</a:t>
            </a:r>
            <a:br>
              <a:rPr lang="en-IN" sz="1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en-IN" sz="1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 - </a:t>
            </a:r>
            <a:r>
              <a:rPr lang="en-IN" sz="1200" i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Western MA</a:t>
            </a:r>
            <a:r>
              <a:rPr lang="en-IN" sz="1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Springfield, Northampton — low airspace congestion, community access</a:t>
            </a:r>
            <a:br>
              <a:rPr lang="en-IN" sz="1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en-IN" sz="1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 - </a:t>
            </a:r>
            <a:r>
              <a:rPr lang="en-IN" sz="1200" i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Central MA</a:t>
            </a:r>
            <a:r>
              <a:rPr lang="en-IN" sz="1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Worcester — urban-suburban mix, growing economy</a:t>
            </a:r>
            <a:br>
              <a:rPr lang="en-IN" sz="1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en-IN" sz="1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 - </a:t>
            </a:r>
            <a:r>
              <a:rPr lang="en-IN" sz="1200" i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Eastern MA</a:t>
            </a:r>
            <a:r>
              <a:rPr lang="en-IN" sz="1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Waltham, Framingham, Quincy — affluent suburbs, high Prime adoption</a:t>
            </a:r>
            <a:endParaRPr/>
          </a:p>
        </p:txBody>
      </p:sp>
      <p:sp>
        <p:nvSpPr>
          <p:cNvPr id="561" name="Google Shape;5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IN" sz="12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Phased Rollout</a:t>
            </a:r>
            <a:r>
              <a:rPr lang="en-IN" sz="1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</a:t>
            </a:r>
            <a:br>
              <a:rPr lang="en-IN" sz="1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en-IN" sz="1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 - </a:t>
            </a:r>
            <a:r>
              <a:rPr lang="en-IN" sz="1200" i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Phase 1</a:t>
            </a:r>
            <a:r>
              <a:rPr lang="en-IN" sz="1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Launch in Waltham &amp; Framingham</a:t>
            </a:r>
            <a:br>
              <a:rPr lang="en-IN" sz="1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en-IN" sz="1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 - </a:t>
            </a:r>
            <a:r>
              <a:rPr lang="en-IN" sz="1200" i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Phase 2</a:t>
            </a:r>
            <a:r>
              <a:rPr lang="en-IN" sz="1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Expand to Worcester</a:t>
            </a:r>
            <a:br>
              <a:rPr lang="en-IN" sz="1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en-IN" sz="1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 - </a:t>
            </a:r>
            <a:r>
              <a:rPr lang="en-IN" sz="1200" i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Phase 3</a:t>
            </a:r>
            <a:r>
              <a:rPr lang="en-IN" sz="1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Expand west to Springfield &amp; Northampton</a:t>
            </a:r>
            <a:br>
              <a:rPr lang="en-IN" sz="1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en-IN" sz="1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</a:t>
            </a:r>
            <a:r>
              <a:rPr lang="en-IN" sz="12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Service Coverage</a:t>
            </a:r>
            <a:r>
              <a:rPr lang="en-IN" sz="1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7-mile radius enables ~14% state population coverage (~1M residents).</a:t>
            </a:r>
            <a:br>
              <a:rPr lang="en-IN" sz="1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en-IN" sz="1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</a:t>
            </a:r>
            <a:r>
              <a:rPr lang="en-IN" sz="12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Delivery Volume Estimates</a:t>
            </a:r>
            <a:r>
              <a:rPr lang="en-IN" sz="1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~13,300 weekly deliveries at launch; projected 30–40% spike during peak seasons.</a:t>
            </a:r>
            <a:br>
              <a:rPr lang="en-IN" sz="1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en-IN" sz="1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</a:t>
            </a:r>
            <a:r>
              <a:rPr lang="en-IN" sz="12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Strategic Benefits</a:t>
            </a:r>
            <a:r>
              <a:rPr lang="en-IN" sz="1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Minimized risk, scalable growth, enhanced customer loyalty in high-value markets.</a:t>
            </a:r>
            <a:endParaRPr sz="12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</a:pPr>
            <a:r>
              <a:rPr lang="en-IN" sz="1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</a:t>
            </a:r>
            <a:r>
              <a:rPr lang="en-IN" sz="14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MK30 Drone Capabilities</a:t>
            </a:r>
            <a:r>
              <a:rPr lang="en-IN" sz="1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Amazon’s MK30 drone delivers packages under 5 pounds within 30 minutes, featuring 12–15 mile range, 61 mph speed, and quieter, rain-resilient operations.</a:t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</a:pPr>
            <a:br>
              <a:rPr lang="en-IN" sz="1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en-IN" sz="1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</a:t>
            </a:r>
            <a:r>
              <a:rPr lang="en-IN" sz="14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Advanced Safety Features</a:t>
            </a:r>
            <a:r>
              <a:rPr lang="en-IN" sz="1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Equipped with redundant flight systems, obstacle avoidance (visual, radar, LIDAR), and automated return-to-base for high reliability and FAA compliance.</a:t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</a:pPr>
            <a:br>
              <a:rPr lang="en-IN" sz="1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en-IN" sz="1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</a:t>
            </a:r>
            <a:r>
              <a:rPr lang="en-IN" sz="14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Regulatory Milestones</a:t>
            </a:r>
            <a:r>
              <a:rPr lang="en-IN" sz="1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FAA Part 135 and BVLOS certifications enable large-scale, beyond-visual-line-of-sight drone operations across suburban regions.</a:t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</a:pPr>
            <a:br>
              <a:rPr lang="en-IN" sz="1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en-IN" sz="1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</a:t>
            </a:r>
            <a:r>
              <a:rPr lang="en-IN" sz="14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Competitive Advantage</a:t>
            </a:r>
            <a:r>
              <a:rPr lang="en-IN" sz="1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MK30 outperforms alternatives in payload capacity, suburban suitability, and environmental friendliness, producing zero direct CO₂ emissions.</a:t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</a:pPr>
            <a:br>
              <a:rPr lang="en-IN" sz="1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lang="en-IN" sz="1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• </a:t>
            </a:r>
            <a:r>
              <a:rPr lang="en-IN" sz="14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Cost Efficiency Goals</a:t>
            </a:r>
            <a:r>
              <a:rPr lang="en-IN" sz="1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Delivery cost targeted to fall from $484 (2022) to $63 (2025) through scaling, tech upgrades, and infrastructure optimization.</a:t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64" name="Google Shape;66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IN" sz="14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Regulatory Uncertainty: </a:t>
            </a:r>
            <a:r>
              <a:rPr lang="en-IN" sz="1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FAA and local laws impose complex, evolving constraints potentially delaying drone hub expansions and approvals.</a:t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171450" lvl="0" indent="-17145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IN" sz="14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Public Acceptance Challenges: </a:t>
            </a:r>
            <a:r>
              <a:rPr lang="en-IN" sz="1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Noise, privacy, and safety concerns necessitate proactive community engagement to secure social license for operations.</a:t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171450" lvl="0" indent="-17145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IN" sz="1400" b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Operational and Competitive Pressures: </a:t>
            </a:r>
            <a:r>
              <a:rPr lang="en-IN" sz="1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Adverse weather affects reliability; managing dense drone traffic is complex amid intense competition from major firms.</a:t>
            </a: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2" descr="\\DROBO-FS\QuickDrops\JB\PPTX NG\Droplets\LightingOverlay.png"/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>
            <a:off x="1" y="-1"/>
            <a:ext cx="914400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12"/>
          <p:cNvGrpSpPr/>
          <p:nvPr/>
        </p:nvGrpSpPr>
        <p:grpSpPr>
          <a:xfrm>
            <a:off x="1" y="0"/>
            <a:ext cx="1728788" cy="5143501"/>
            <a:chOff x="0" y="0"/>
            <a:chExt cx="2305051" cy="6858001"/>
          </a:xfrm>
        </p:grpSpPr>
        <p:sp>
          <p:nvSpPr>
            <p:cNvPr id="55" name="Google Shape;55;p12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2"/>
            <p:cNvSpPr/>
            <p:nvPr/>
          </p:nvSpPr>
          <p:spPr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2"/>
            <p:cNvSpPr/>
            <p:nvPr/>
          </p:nvSpPr>
          <p:spPr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2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2"/>
            <p:cNvSpPr/>
            <p:nvPr/>
          </p:nvSpPr>
          <p:spPr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2"/>
            <p:cNvSpPr/>
            <p:nvPr/>
          </p:nvSpPr>
          <p:spPr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1" name="Google Shape;61;p12"/>
            <p:cNvSpPr/>
            <p:nvPr/>
          </p:nvSpPr>
          <p:spPr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l" t="t" r="r" b="b"/>
              <a:pathLst>
                <a:path w="237" h="1135" extrusionOk="0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2" name="Google Shape;62;p12"/>
            <p:cNvSpPr/>
            <p:nvPr/>
          </p:nvSpPr>
          <p:spPr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2"/>
            <p:cNvSpPr/>
            <p:nvPr/>
          </p:nvSpPr>
          <p:spPr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4" name="Google Shape;64;p12"/>
            <p:cNvSpPr/>
            <p:nvPr/>
          </p:nvSpPr>
          <p:spPr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5" name="Google Shape;65;p12"/>
            <p:cNvSpPr/>
            <p:nvPr/>
          </p:nvSpPr>
          <p:spPr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2"/>
            <p:cNvSpPr/>
            <p:nvPr/>
          </p:nvSpPr>
          <p:spPr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2"/>
            <p:cNvSpPr/>
            <p:nvPr/>
          </p:nvSpPr>
          <p:spPr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l" t="t" r="r" b="b"/>
              <a:pathLst>
                <a:path w="264" h="329" extrusionOk="0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8" name="Google Shape;68;p12"/>
            <p:cNvSpPr/>
            <p:nvPr/>
          </p:nvSpPr>
          <p:spPr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2"/>
            <p:cNvSpPr/>
            <p:nvPr/>
          </p:nvSpPr>
          <p:spPr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0" name="Google Shape;70;p12"/>
            <p:cNvSpPr/>
            <p:nvPr/>
          </p:nvSpPr>
          <p:spPr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2"/>
            <p:cNvSpPr/>
            <p:nvPr/>
          </p:nvSpPr>
          <p:spPr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2"/>
            <p:cNvSpPr/>
            <p:nvPr/>
          </p:nvSpPr>
          <p:spPr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l" t="t" r="r" b="b"/>
              <a:pathLst>
                <a:path w="213" h="766" extrusionOk="0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3" name="Google Shape;73;p12"/>
            <p:cNvSpPr/>
            <p:nvPr/>
          </p:nvSpPr>
          <p:spPr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l" t="t" r="r" b="b"/>
              <a:pathLst>
                <a:path w="84" h="168" extrusionOk="0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6" name="Google Shape;76;p12"/>
            <p:cNvSpPr/>
            <p:nvPr/>
          </p:nvSpPr>
          <p:spPr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l" t="t" r="r" b="b"/>
              <a:pathLst>
                <a:path w="84" h="170" extrusionOk="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8" name="Google Shape;78;p12"/>
            <p:cNvSpPr/>
            <p:nvPr/>
          </p:nvSpPr>
          <p:spPr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2"/>
            <p:cNvSpPr/>
            <p:nvPr/>
          </p:nvSpPr>
          <p:spPr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l" t="t" r="r" b="b"/>
              <a:pathLst>
                <a:path w="195" h="982" extrusionOk="0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0" name="Google Shape;80;p12"/>
            <p:cNvSpPr/>
            <p:nvPr/>
          </p:nvSpPr>
          <p:spPr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2"/>
            <p:cNvSpPr/>
            <p:nvPr/>
          </p:nvSpPr>
          <p:spPr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l" t="t" r="r" b="b"/>
              <a:pathLst>
                <a:path w="192" h="1120" extrusionOk="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2" name="Google Shape;82;p12"/>
            <p:cNvSpPr/>
            <p:nvPr/>
          </p:nvSpPr>
          <p:spPr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2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l" t="t" r="r" b="b"/>
              <a:pathLst>
                <a:path w="120" h="291" extrusionOk="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6" name="Google Shape;86;p12"/>
            <p:cNvSpPr/>
            <p:nvPr/>
          </p:nvSpPr>
          <p:spPr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l" t="t" r="r" b="b"/>
              <a:pathLst>
                <a:path w="135" h="476" extrusionOk="0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7" name="Google Shape;87;p12"/>
            <p:cNvSpPr/>
            <p:nvPr/>
          </p:nvSpPr>
          <p:spPr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2"/>
            <p:cNvSpPr/>
            <p:nvPr/>
          </p:nvSpPr>
          <p:spPr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l" t="t" r="r" b="b"/>
              <a:pathLst>
                <a:path w="402" h="2536" extrusionOk="0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9" name="Google Shape;89;p12"/>
            <p:cNvSpPr/>
            <p:nvPr/>
          </p:nvSpPr>
          <p:spPr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0" name="Google Shape;90;p12"/>
            <p:cNvSpPr/>
            <p:nvPr/>
          </p:nvSpPr>
          <p:spPr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2"/>
            <p:cNvSpPr/>
            <p:nvPr/>
          </p:nvSpPr>
          <p:spPr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l" t="t" r="r" b="b"/>
              <a:pathLst>
                <a:path w="90" h="299" extrusionOk="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2" name="Google Shape;92;p12"/>
            <p:cNvSpPr/>
            <p:nvPr/>
          </p:nvSpPr>
          <p:spPr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2"/>
            <p:cNvSpPr/>
            <p:nvPr/>
          </p:nvSpPr>
          <p:spPr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l" t="t" r="r" b="b"/>
              <a:pathLst>
                <a:path w="72" h="285" extrusionOk="0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4" name="Google Shape;94;p12"/>
            <p:cNvSpPr/>
            <p:nvPr/>
          </p:nvSpPr>
          <p:spPr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2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2"/>
            <p:cNvSpPr/>
            <p:nvPr/>
          </p:nvSpPr>
          <p:spPr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l" t="t" r="r" b="b"/>
              <a:pathLst>
                <a:path w="234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7" name="Google Shape;97;p12"/>
            <p:cNvSpPr/>
            <p:nvPr/>
          </p:nvSpPr>
          <p:spPr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2"/>
            <p:cNvSpPr/>
            <p:nvPr/>
          </p:nvSpPr>
          <p:spPr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l" t="t" r="r" b="b"/>
              <a:pathLst>
                <a:path w="219" h="1802" extrusionOk="0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9" name="Google Shape;99;p12"/>
            <p:cNvSpPr/>
            <p:nvPr/>
          </p:nvSpPr>
          <p:spPr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2"/>
            <p:cNvSpPr/>
            <p:nvPr/>
          </p:nvSpPr>
          <p:spPr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2"/>
            <p:cNvSpPr/>
            <p:nvPr/>
          </p:nvSpPr>
          <p:spPr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2" name="Google Shape;102;p12"/>
            <p:cNvSpPr/>
            <p:nvPr/>
          </p:nvSpPr>
          <p:spPr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3" name="Google Shape;103;p12"/>
            <p:cNvSpPr/>
            <p:nvPr/>
          </p:nvSpPr>
          <p:spPr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2"/>
            <p:cNvSpPr/>
            <p:nvPr/>
          </p:nvSpPr>
          <p:spPr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l" t="t" r="r" b="b"/>
              <a:pathLst>
                <a:path w="264" h="332" extrusionOk="0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6" name="Google Shape;106;p12"/>
            <p:cNvSpPr/>
            <p:nvPr/>
          </p:nvSpPr>
          <p:spPr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2"/>
            <p:cNvSpPr/>
            <p:nvPr/>
          </p:nvSpPr>
          <p:spPr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l" t="t" r="r" b="b"/>
              <a:pathLst>
                <a:path w="147" h="3215" extrusionOk="0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8" name="Google Shape;108;p12"/>
            <p:cNvSpPr/>
            <p:nvPr/>
          </p:nvSpPr>
          <p:spPr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12"/>
          <p:cNvSpPr txBox="1">
            <a:spLocks noGrp="1"/>
          </p:cNvSpPr>
          <p:nvPr>
            <p:ph type="ctrTitle"/>
          </p:nvPr>
        </p:nvSpPr>
        <p:spPr>
          <a:xfrm>
            <a:off x="1407319" y="841772"/>
            <a:ext cx="6593681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2"/>
          <p:cNvSpPr txBox="1">
            <a:spLocks noGrp="1"/>
          </p:cNvSpPr>
          <p:nvPr>
            <p:ph type="subTitle" idx="1"/>
          </p:nvPr>
        </p:nvSpPr>
        <p:spPr>
          <a:xfrm>
            <a:off x="1407319" y="2701528"/>
            <a:ext cx="6593681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875"/>
              <a:buNone/>
              <a:defRPr sz="1500" cap="none">
                <a:solidFill>
                  <a:schemeClr val="lt2"/>
                </a:solidFill>
              </a:defRPr>
            </a:lvl1pPr>
            <a:lvl2pPr lvl="1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/>
            </a:lvl2pPr>
            <a:lvl3pPr lvl="2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/>
            </a:lvl3pPr>
            <a:lvl4pPr lvl="3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4pPr>
            <a:lvl5pPr lvl="4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5pPr>
            <a:lvl6pPr lvl="5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6pPr>
            <a:lvl7pPr lvl="6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7pPr>
            <a:lvl8pPr lvl="7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8pPr>
            <a:lvl9pPr lvl="8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9pPr>
          </a:lstStyle>
          <a:p>
            <a:endParaRPr/>
          </a:p>
        </p:txBody>
      </p:sp>
      <p:sp>
        <p:nvSpPr>
          <p:cNvPr id="111" name="Google Shape;111;p12"/>
          <p:cNvSpPr txBox="1">
            <a:spLocks noGrp="1"/>
          </p:cNvSpPr>
          <p:nvPr>
            <p:ph type="dt" idx="10"/>
          </p:nvPr>
        </p:nvSpPr>
        <p:spPr>
          <a:xfrm>
            <a:off x="5308133" y="405765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2"/>
          <p:cNvSpPr txBox="1">
            <a:spLocks noGrp="1"/>
          </p:cNvSpPr>
          <p:nvPr>
            <p:ph type="ftr" idx="11"/>
          </p:nvPr>
        </p:nvSpPr>
        <p:spPr>
          <a:xfrm>
            <a:off x="1407318" y="4057651"/>
            <a:ext cx="384366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2"/>
          <p:cNvSpPr txBox="1">
            <a:spLocks noGrp="1"/>
          </p:cNvSpPr>
          <p:nvPr>
            <p:ph type="sldNum" idx="12"/>
          </p:nvPr>
        </p:nvSpPr>
        <p:spPr>
          <a:xfrm>
            <a:off x="7422684" y="4057650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>
            <a:spLocks noGrp="1"/>
          </p:cNvSpPr>
          <p:nvPr>
            <p:ph type="title"/>
          </p:nvPr>
        </p:nvSpPr>
        <p:spPr>
          <a:xfrm>
            <a:off x="856058" y="3228499"/>
            <a:ext cx="7434266" cy="614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wentieth Centur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3"/>
          <p:cNvSpPr>
            <a:spLocks noGrp="1"/>
          </p:cNvSpPr>
          <p:nvPr>
            <p:ph type="pic" idx="2"/>
          </p:nvPr>
        </p:nvSpPr>
        <p:spPr>
          <a:xfrm>
            <a:off x="856058" y="454819"/>
            <a:ext cx="7434266" cy="2474834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 cmpd="sng">
            <a:solidFill>
              <a:srgbClr val="CCDFFB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168" name="Google Shape;168;p23"/>
          <p:cNvSpPr txBox="1">
            <a:spLocks noGrp="1"/>
          </p:cNvSpPr>
          <p:nvPr>
            <p:ph type="body" idx="1"/>
          </p:nvPr>
        </p:nvSpPr>
        <p:spPr>
          <a:xfrm>
            <a:off x="856024" y="3843015"/>
            <a:ext cx="7433144" cy="51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>
            <a:spLocks noGrp="1"/>
          </p:cNvSpPr>
          <p:nvPr>
            <p:ph type="title"/>
          </p:nvPr>
        </p:nvSpPr>
        <p:spPr>
          <a:xfrm>
            <a:off x="856093" y="457200"/>
            <a:ext cx="7429466" cy="257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4"/>
          <p:cNvSpPr txBox="1">
            <a:spLocks noGrp="1"/>
          </p:cNvSpPr>
          <p:nvPr>
            <p:ph type="body" idx="1"/>
          </p:nvPr>
        </p:nvSpPr>
        <p:spPr>
          <a:xfrm>
            <a:off x="856058" y="3314700"/>
            <a:ext cx="7428344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175" name="Google Shape;175;p24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4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4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>
            <a:spLocks noGrp="1"/>
          </p:cNvSpPr>
          <p:nvPr>
            <p:ph type="title"/>
          </p:nvPr>
        </p:nvSpPr>
        <p:spPr>
          <a:xfrm>
            <a:off x="1084659" y="457200"/>
            <a:ext cx="6977064" cy="2061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5"/>
          <p:cNvSpPr txBox="1">
            <a:spLocks noGrp="1"/>
          </p:cNvSpPr>
          <p:nvPr>
            <p:ph type="body" idx="1"/>
          </p:nvPr>
        </p:nvSpPr>
        <p:spPr>
          <a:xfrm>
            <a:off x="1290484" y="2524168"/>
            <a:ext cx="6564224" cy="41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181" name="Google Shape;181;p25"/>
          <p:cNvSpPr txBox="1">
            <a:spLocks noGrp="1"/>
          </p:cNvSpPr>
          <p:nvPr>
            <p:ph type="body" idx="2"/>
          </p:nvPr>
        </p:nvSpPr>
        <p:spPr>
          <a:xfrm>
            <a:off x="856058" y="3232439"/>
            <a:ext cx="7429502" cy="1117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5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5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85" name="Google Shape;185;p25"/>
          <p:cNvSpPr txBox="1"/>
          <p:nvPr/>
        </p:nvSpPr>
        <p:spPr>
          <a:xfrm>
            <a:off x="677634" y="549295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wentieth Century"/>
              <a:buNone/>
            </a:pPr>
            <a:r>
              <a:rPr lang="en-IN" sz="6000" b="0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/>
          </a:p>
        </p:txBody>
      </p:sp>
      <p:sp>
        <p:nvSpPr>
          <p:cNvPr id="186" name="Google Shape;186;p25"/>
          <p:cNvSpPr txBox="1"/>
          <p:nvPr/>
        </p:nvSpPr>
        <p:spPr>
          <a:xfrm>
            <a:off x="7903028" y="2073729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wentieth Century"/>
              <a:buNone/>
            </a:pPr>
            <a:r>
              <a:rPr lang="en-IN" sz="6000" b="0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>
            <a:spLocks noGrp="1"/>
          </p:cNvSpPr>
          <p:nvPr>
            <p:ph type="title"/>
          </p:nvPr>
        </p:nvSpPr>
        <p:spPr>
          <a:xfrm>
            <a:off x="856058" y="1600531"/>
            <a:ext cx="7429501" cy="1883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6"/>
          <p:cNvSpPr txBox="1">
            <a:spLocks noGrp="1"/>
          </p:cNvSpPr>
          <p:nvPr>
            <p:ph type="body" idx="1"/>
          </p:nvPr>
        </p:nvSpPr>
        <p:spPr>
          <a:xfrm>
            <a:off x="856023" y="3493241"/>
            <a:ext cx="7428379" cy="855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190" name="Google Shape;190;p26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6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6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7"/>
          <p:cNvSpPr txBox="1">
            <a:spLocks noGrp="1"/>
          </p:cNvSpPr>
          <p:nvPr>
            <p:ph type="body" idx="1"/>
          </p:nvPr>
        </p:nvSpPr>
        <p:spPr>
          <a:xfrm>
            <a:off x="856058" y="2005847"/>
            <a:ext cx="2397674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196" name="Google Shape;196;p27"/>
          <p:cNvSpPr txBox="1">
            <a:spLocks noGrp="1"/>
          </p:cNvSpPr>
          <p:nvPr>
            <p:ph type="body" idx="2"/>
          </p:nvPr>
        </p:nvSpPr>
        <p:spPr>
          <a:xfrm>
            <a:off x="845939" y="2520197"/>
            <a:ext cx="2406551" cy="182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197" name="Google Shape;197;p27"/>
          <p:cNvSpPr txBox="1">
            <a:spLocks noGrp="1"/>
          </p:cNvSpPr>
          <p:nvPr>
            <p:ph type="body" idx="3"/>
          </p:nvPr>
        </p:nvSpPr>
        <p:spPr>
          <a:xfrm>
            <a:off x="3386075" y="2008226"/>
            <a:ext cx="2388289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198" name="Google Shape;198;p27"/>
          <p:cNvSpPr txBox="1">
            <a:spLocks noGrp="1"/>
          </p:cNvSpPr>
          <p:nvPr>
            <p:ph type="body" idx="4"/>
          </p:nvPr>
        </p:nvSpPr>
        <p:spPr>
          <a:xfrm>
            <a:off x="3378160" y="2522576"/>
            <a:ext cx="2396873" cy="182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199" name="Google Shape;199;p27"/>
          <p:cNvSpPr txBox="1">
            <a:spLocks noGrp="1"/>
          </p:cNvSpPr>
          <p:nvPr>
            <p:ph type="body" idx="5"/>
          </p:nvPr>
        </p:nvSpPr>
        <p:spPr>
          <a:xfrm>
            <a:off x="5889332" y="2005847"/>
            <a:ext cx="2396226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00" name="Google Shape;200;p27"/>
          <p:cNvSpPr txBox="1">
            <a:spLocks noGrp="1"/>
          </p:cNvSpPr>
          <p:nvPr>
            <p:ph type="body" idx="6"/>
          </p:nvPr>
        </p:nvSpPr>
        <p:spPr>
          <a:xfrm>
            <a:off x="5889332" y="2520197"/>
            <a:ext cx="2396226" cy="1823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201" name="Google Shape;201;p27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7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7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>
            <a:spLocks noGrp="1"/>
          </p:cNvSpPr>
          <p:nvPr>
            <p:ph type="title"/>
          </p:nvPr>
        </p:nvSpPr>
        <p:spPr>
          <a:xfrm>
            <a:off x="856059" y="457200"/>
            <a:ext cx="7429499" cy="142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8"/>
          <p:cNvSpPr txBox="1">
            <a:spLocks noGrp="1"/>
          </p:cNvSpPr>
          <p:nvPr>
            <p:ph type="body" idx="1"/>
          </p:nvPr>
        </p:nvSpPr>
        <p:spPr>
          <a:xfrm>
            <a:off x="856060" y="3303447"/>
            <a:ext cx="2396430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07" name="Google Shape;207;p28"/>
          <p:cNvSpPr>
            <a:spLocks noGrp="1"/>
          </p:cNvSpPr>
          <p:nvPr>
            <p:ph type="pic" idx="2"/>
          </p:nvPr>
        </p:nvSpPr>
        <p:spPr>
          <a:xfrm>
            <a:off x="856060" y="2000249"/>
            <a:ext cx="2396430" cy="1143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CCDFFB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208" name="Google Shape;208;p28"/>
          <p:cNvSpPr txBox="1">
            <a:spLocks noGrp="1"/>
          </p:cNvSpPr>
          <p:nvPr>
            <p:ph type="body" idx="3"/>
          </p:nvPr>
        </p:nvSpPr>
        <p:spPr>
          <a:xfrm>
            <a:off x="856060" y="3735644"/>
            <a:ext cx="2396430" cy="61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209" name="Google Shape;209;p28"/>
          <p:cNvSpPr txBox="1">
            <a:spLocks noGrp="1"/>
          </p:cNvSpPr>
          <p:nvPr>
            <p:ph type="body" idx="4"/>
          </p:nvPr>
        </p:nvSpPr>
        <p:spPr>
          <a:xfrm>
            <a:off x="3366790" y="3303447"/>
            <a:ext cx="2400300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10" name="Google Shape;210;p28"/>
          <p:cNvSpPr>
            <a:spLocks noGrp="1"/>
          </p:cNvSpPr>
          <p:nvPr>
            <p:ph type="pic" idx="5"/>
          </p:nvPr>
        </p:nvSpPr>
        <p:spPr>
          <a:xfrm>
            <a:off x="3366790" y="2000249"/>
            <a:ext cx="2399205" cy="1143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CCDFFB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211" name="Google Shape;211;p28"/>
          <p:cNvSpPr txBox="1">
            <a:spLocks noGrp="1"/>
          </p:cNvSpPr>
          <p:nvPr>
            <p:ph type="body" idx="6"/>
          </p:nvPr>
        </p:nvSpPr>
        <p:spPr>
          <a:xfrm>
            <a:off x="3365695" y="3735643"/>
            <a:ext cx="2400300" cy="60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212" name="Google Shape;212;p28"/>
          <p:cNvSpPr txBox="1">
            <a:spLocks noGrp="1"/>
          </p:cNvSpPr>
          <p:nvPr>
            <p:ph type="body" idx="7"/>
          </p:nvPr>
        </p:nvSpPr>
        <p:spPr>
          <a:xfrm>
            <a:off x="5889426" y="3303446"/>
            <a:ext cx="2393056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13" name="Google Shape;213;p28"/>
          <p:cNvSpPr>
            <a:spLocks noGrp="1"/>
          </p:cNvSpPr>
          <p:nvPr>
            <p:ph type="pic" idx="8"/>
          </p:nvPr>
        </p:nvSpPr>
        <p:spPr>
          <a:xfrm>
            <a:off x="5889332" y="2000249"/>
            <a:ext cx="2396227" cy="1143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CCDFFB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214" name="Google Shape;214;p28"/>
          <p:cNvSpPr txBox="1">
            <a:spLocks noGrp="1"/>
          </p:cNvSpPr>
          <p:nvPr>
            <p:ph type="body" idx="9"/>
          </p:nvPr>
        </p:nvSpPr>
        <p:spPr>
          <a:xfrm>
            <a:off x="5889332" y="3735641"/>
            <a:ext cx="2396226" cy="607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215" name="Google Shape;215;p28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8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8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9"/>
          <p:cNvSpPr txBox="1">
            <a:spLocks noGrp="1"/>
          </p:cNvSpPr>
          <p:nvPr>
            <p:ph type="body" idx="1"/>
          </p:nvPr>
        </p:nvSpPr>
        <p:spPr>
          <a:xfrm rot="5400000">
            <a:off x="3242667" y="-699492"/>
            <a:ext cx="2656286" cy="7429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21" name="Google Shape;221;p29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9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9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>
            <a:spLocks noGrp="1"/>
          </p:cNvSpPr>
          <p:nvPr>
            <p:ph type="title"/>
          </p:nvPr>
        </p:nvSpPr>
        <p:spPr>
          <a:xfrm rot="5400000">
            <a:off x="5590580" y="1648422"/>
            <a:ext cx="3886201" cy="150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30"/>
          <p:cNvSpPr txBox="1">
            <a:spLocks noGrp="1"/>
          </p:cNvSpPr>
          <p:nvPr>
            <p:ph type="body" idx="1"/>
          </p:nvPr>
        </p:nvSpPr>
        <p:spPr>
          <a:xfrm rot="5400000">
            <a:off x="1818678" y="-505421"/>
            <a:ext cx="3886201" cy="5811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27" name="Google Shape;227;p30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5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15"/>
          <p:cNvSpPr txBox="1">
            <a:spLocks noGrp="1"/>
          </p:cNvSpPr>
          <p:nvPr>
            <p:ph type="body" idx="1"/>
          </p:nvPr>
        </p:nvSpPr>
        <p:spPr>
          <a:xfrm>
            <a:off x="856060" y="1687115"/>
            <a:ext cx="7429499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80" name="Google Shape;280;p15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15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15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3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body" idx="1"/>
          </p:nvPr>
        </p:nvSpPr>
        <p:spPr>
          <a:xfrm>
            <a:off x="856060" y="1687115"/>
            <a:ext cx="7429499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856058" y="1064420"/>
            <a:ext cx="74295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body" idx="1"/>
          </p:nvPr>
        </p:nvSpPr>
        <p:spPr>
          <a:xfrm>
            <a:off x="856058" y="3318272"/>
            <a:ext cx="7429500" cy="1031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body" idx="1"/>
          </p:nvPr>
        </p:nvSpPr>
        <p:spPr>
          <a:xfrm>
            <a:off x="856058" y="1687114"/>
            <a:ext cx="3658792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body" idx="2"/>
          </p:nvPr>
        </p:nvSpPr>
        <p:spPr>
          <a:xfrm>
            <a:off x="4629151" y="1687114"/>
            <a:ext cx="3656408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title"/>
          </p:nvPr>
        </p:nvSpPr>
        <p:spPr>
          <a:xfrm>
            <a:off x="856058" y="464345"/>
            <a:ext cx="7429500" cy="1108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body" idx="1"/>
          </p:nvPr>
        </p:nvSpPr>
        <p:spPr>
          <a:xfrm>
            <a:off x="1027515" y="1687115"/>
            <a:ext cx="3487337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body" idx="2"/>
          </p:nvPr>
        </p:nvSpPr>
        <p:spPr>
          <a:xfrm>
            <a:off x="856058" y="2305048"/>
            <a:ext cx="3658793" cy="203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body" idx="3"/>
          </p:nvPr>
        </p:nvSpPr>
        <p:spPr>
          <a:xfrm>
            <a:off x="4800606" y="1687114"/>
            <a:ext cx="3484952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body" idx="4"/>
          </p:nvPr>
        </p:nvSpPr>
        <p:spPr>
          <a:xfrm>
            <a:off x="4629150" y="2305048"/>
            <a:ext cx="3656408" cy="203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8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>
            <a:spLocks noGrp="1"/>
          </p:cNvSpPr>
          <p:nvPr>
            <p:ph type="title"/>
          </p:nvPr>
        </p:nvSpPr>
        <p:spPr>
          <a:xfrm>
            <a:off x="860029" y="457201"/>
            <a:ext cx="2892028" cy="1229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wentieth Centur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body" idx="1"/>
          </p:nvPr>
        </p:nvSpPr>
        <p:spPr>
          <a:xfrm>
            <a:off x="3867150" y="444499"/>
            <a:ext cx="4418407" cy="389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body" idx="2"/>
          </p:nvPr>
        </p:nvSpPr>
        <p:spPr>
          <a:xfrm>
            <a:off x="860029" y="1687114"/>
            <a:ext cx="2892028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>
            <a:spLocks noGrp="1"/>
          </p:cNvSpPr>
          <p:nvPr>
            <p:ph type="title"/>
          </p:nvPr>
        </p:nvSpPr>
        <p:spPr>
          <a:xfrm>
            <a:off x="856060" y="457200"/>
            <a:ext cx="4450881" cy="1229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wentieth Centur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2"/>
          <p:cNvSpPr>
            <a:spLocks noGrp="1"/>
          </p:cNvSpPr>
          <p:nvPr>
            <p:ph type="pic" idx="2"/>
          </p:nvPr>
        </p:nvSpPr>
        <p:spPr>
          <a:xfrm>
            <a:off x="5535541" y="457201"/>
            <a:ext cx="2750018" cy="3886199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CCDFFB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161" name="Google Shape;161;p22"/>
          <p:cNvSpPr txBox="1">
            <a:spLocks noGrp="1"/>
          </p:cNvSpPr>
          <p:nvPr>
            <p:ph type="body" idx="1"/>
          </p:nvPr>
        </p:nvSpPr>
        <p:spPr>
          <a:xfrm>
            <a:off x="856058" y="1687114"/>
            <a:ext cx="4450883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2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2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1" descr="\\DROBO-FS\QuickDrops\JB\PPTX NG\Droplets\LightingOverlay.png"/>
          <p:cNvPicPr preferRelativeResize="0"/>
          <p:nvPr/>
        </p:nvPicPr>
        <p:blipFill rotWithShape="1">
          <a:blip r:embed="rId20">
            <a:alphaModFix amt="30000"/>
          </a:blip>
          <a:srcRect/>
          <a:stretch/>
        </p:blipFill>
        <p:spPr>
          <a:xfrm>
            <a:off x="1" y="-1"/>
            <a:ext cx="914400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7;p11"/>
          <p:cNvGrpSpPr/>
          <p:nvPr/>
        </p:nvGrpSpPr>
        <p:grpSpPr>
          <a:xfrm>
            <a:off x="-10716" y="0"/>
            <a:ext cx="9040416" cy="5143501"/>
            <a:chOff x="-14288" y="0"/>
            <a:chExt cx="12053888" cy="6858001"/>
          </a:xfrm>
        </p:grpSpPr>
        <p:grpSp>
          <p:nvGrpSpPr>
            <p:cNvPr id="8" name="Google Shape;8;p11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9" name="Google Shape;9;p11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5963B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0;p11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5963B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1;p11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5963B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11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5963B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" name="Google Shape;13;p11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5963B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11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5963B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5" name="Google Shape;15;p11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5963B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6" name="Google Shape;16;p11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5963B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11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5963B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11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5963B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9" name="Google Shape;19;p11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5963B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" name="Google Shape;20;p11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5963B8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21" name="Google Shape;21;p11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5963B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2" name="Google Shape;22;p11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5963B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3" name="Google Shape;23;p11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5963B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" name="Google Shape;24;p11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5963B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11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5963B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11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5963B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" name="Google Shape;27;p11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5963B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11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5963B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" name="Google Shape;29;p11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5963B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11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5963B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Google Shape;31;p11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5963B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2" name="Google Shape;32;p11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5963B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11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5963B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11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5963B8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" name="Google Shape;35;p11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5963B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11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37" name="Google Shape;37;p11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ACCBF9">
                      <a:alpha val="80000"/>
                    </a:srgbClr>
                  </a:gs>
                  <a:gs pos="100000">
                    <a:srgbClr val="5963B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8" name="Google Shape;38;p11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ACCBF9">
                      <a:alpha val="80000"/>
                    </a:srgbClr>
                  </a:gs>
                  <a:gs pos="100000">
                    <a:srgbClr val="5963B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11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ACCBF9">
                      <a:alpha val="80000"/>
                    </a:srgbClr>
                  </a:gs>
                  <a:gs pos="100000">
                    <a:srgbClr val="5963B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11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ACCBF9">
                      <a:alpha val="80000"/>
                    </a:srgbClr>
                  </a:gs>
                  <a:gs pos="100000">
                    <a:srgbClr val="5963B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1" name="Google Shape;41;p11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ACCBF9">
                      <a:alpha val="80000"/>
                    </a:srgbClr>
                  </a:gs>
                  <a:gs pos="100000">
                    <a:srgbClr val="5963B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11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ACCBF9">
                      <a:alpha val="80000"/>
                    </a:srgbClr>
                  </a:gs>
                  <a:gs pos="100000">
                    <a:srgbClr val="5963B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3" name="Google Shape;43;p11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ACCBF9">
                      <a:alpha val="80000"/>
                    </a:srgbClr>
                  </a:gs>
                  <a:gs pos="100000">
                    <a:srgbClr val="5963B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11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ACCBF9">
                      <a:alpha val="80000"/>
                    </a:srgbClr>
                  </a:gs>
                  <a:gs pos="100000">
                    <a:srgbClr val="5963B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" name="Google Shape;45;p11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ACCBF9">
                      <a:alpha val="80000"/>
                    </a:srgbClr>
                  </a:gs>
                  <a:gs pos="100000">
                    <a:srgbClr val="5963B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11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ACCBF9">
                      <a:alpha val="80000"/>
                    </a:srgbClr>
                  </a:gs>
                  <a:gs pos="100000">
                    <a:srgbClr val="5963B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" name="Google Shape;47;p11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856060" y="1687115"/>
            <a:ext cx="7429499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71475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4766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3575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238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238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1194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1194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1194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1194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 rtl="0">
              <a:spcBef>
                <a:spcPts val="0"/>
              </a:spcBef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 rtl="0">
              <a:spcBef>
                <a:spcPts val="0"/>
              </a:spcBef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 rtl="0">
              <a:spcBef>
                <a:spcPts val="0"/>
              </a:spcBef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 rtl="0">
              <a:spcBef>
                <a:spcPts val="0"/>
              </a:spcBef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 rtl="0">
              <a:spcBef>
                <a:spcPts val="0"/>
              </a:spcBef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 rtl="0">
              <a:spcBef>
                <a:spcPts val="0"/>
              </a:spcBef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 rtl="0">
              <a:spcBef>
                <a:spcPts val="0"/>
              </a:spcBef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 rtl="0">
              <a:spcBef>
                <a:spcPts val="0"/>
              </a:spcBef>
              <a:buNone/>
              <a:defRPr sz="788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14" descr="\\DROBO-FS\QuickDrops\JB\PPTX NG\Droplets\LightingOverlay.png"/>
          <p:cNvPicPr preferRelativeResize="0"/>
          <p:nvPr/>
        </p:nvPicPr>
        <p:blipFill rotWithShape="1">
          <a:blip r:embed="rId4">
            <a:alphaModFix amt="30000"/>
          </a:blip>
          <a:srcRect/>
          <a:stretch/>
        </p:blipFill>
        <p:spPr>
          <a:xfrm>
            <a:off x="1" y="-1"/>
            <a:ext cx="914400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2" name="Google Shape;232;p14"/>
          <p:cNvGrpSpPr/>
          <p:nvPr/>
        </p:nvGrpSpPr>
        <p:grpSpPr>
          <a:xfrm>
            <a:off x="-10716" y="0"/>
            <a:ext cx="9040416" cy="5143501"/>
            <a:chOff x="-14288" y="0"/>
            <a:chExt cx="12053888" cy="6858001"/>
          </a:xfrm>
        </p:grpSpPr>
        <p:grpSp>
          <p:nvGrpSpPr>
            <p:cNvPr id="233" name="Google Shape;233;p14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234" name="Google Shape;234;p14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CCDFFB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4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CCDFFB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4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CCDFFB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4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CCDFFB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38" name="Google Shape;238;p14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CCDFFB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14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CCDFFB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0" name="Google Shape;240;p14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CCDFFB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1" name="Google Shape;241;p14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CCDFFB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4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CCDFFB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14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CCDFFB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4" name="Google Shape;244;p14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CCDFFB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5" name="Google Shape;245;p14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CCDFFB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246" name="Google Shape;246;p14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CCDFFB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7" name="Google Shape;247;p14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CCDFFB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8" name="Google Shape;248;p14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CCDFFB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9" name="Google Shape;249;p14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CCDFFB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4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CCDFFB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4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CCDFFB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52" name="Google Shape;252;p14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CCDFFB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4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CCDFFB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54" name="Google Shape;254;p14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CCDFFB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4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CCDFFB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56" name="Google Shape;256;p14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CCDFFB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57" name="Google Shape;257;p14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CCDFFB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4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CCDFFB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14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CCDFFB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60" name="Google Shape;260;p14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CCDFFB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" name="Google Shape;261;p14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262" name="Google Shape;262;p14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242852">
                      <a:alpha val="80000"/>
                    </a:srgbClr>
                  </a:gs>
                  <a:gs pos="100000">
                    <a:srgbClr val="CCDFFB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63" name="Google Shape;263;p14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242852">
                      <a:alpha val="80000"/>
                    </a:srgbClr>
                  </a:gs>
                  <a:gs pos="100000">
                    <a:srgbClr val="CCDFFB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4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242852">
                      <a:alpha val="80000"/>
                    </a:srgbClr>
                  </a:gs>
                  <a:gs pos="100000">
                    <a:srgbClr val="CCDFFB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4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242852">
                      <a:alpha val="80000"/>
                    </a:srgbClr>
                  </a:gs>
                  <a:gs pos="100000">
                    <a:srgbClr val="CCDFFB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66" name="Google Shape;266;p14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242852">
                      <a:alpha val="80000"/>
                    </a:srgbClr>
                  </a:gs>
                  <a:gs pos="100000">
                    <a:srgbClr val="CCDFFB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4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242852">
                      <a:alpha val="80000"/>
                    </a:srgbClr>
                  </a:gs>
                  <a:gs pos="100000">
                    <a:srgbClr val="CCDFFB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68" name="Google Shape;268;p14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242852">
                      <a:alpha val="80000"/>
                    </a:srgbClr>
                  </a:gs>
                  <a:gs pos="100000">
                    <a:srgbClr val="CCDFFB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4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242852">
                      <a:alpha val="80000"/>
                    </a:srgbClr>
                  </a:gs>
                  <a:gs pos="100000">
                    <a:srgbClr val="CCDFFB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0" name="Google Shape;270;p14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242852">
                      <a:alpha val="80000"/>
                    </a:srgbClr>
                  </a:gs>
                  <a:gs pos="100000">
                    <a:srgbClr val="CCDFFB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4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242852">
                      <a:alpha val="80000"/>
                    </a:srgbClr>
                  </a:gs>
                  <a:gs pos="100000">
                    <a:srgbClr val="CCDFFB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2" name="Google Shape;272;p14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wentieth Century"/>
              <a:buNone/>
              <a:defRPr sz="27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3" name="Google Shape;273;p14"/>
          <p:cNvSpPr txBox="1">
            <a:spLocks noGrp="1"/>
          </p:cNvSpPr>
          <p:nvPr>
            <p:ph type="body" idx="1"/>
          </p:nvPr>
        </p:nvSpPr>
        <p:spPr>
          <a:xfrm>
            <a:off x="856060" y="1687115"/>
            <a:ext cx="7429499" cy="265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71475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4766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75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3575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88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238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238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1194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1194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1194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1194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74" name="Google Shape;274;p14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788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75" name="Google Shape;275;p14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8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76" name="Google Shape;276;p14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88" b="0" u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 rtl="0">
              <a:spcBef>
                <a:spcPts val="0"/>
              </a:spcBef>
              <a:buNone/>
              <a:defRPr sz="788" b="0" u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 rtl="0">
              <a:spcBef>
                <a:spcPts val="0"/>
              </a:spcBef>
              <a:buNone/>
              <a:defRPr sz="788" b="0" u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 rtl="0">
              <a:spcBef>
                <a:spcPts val="0"/>
              </a:spcBef>
              <a:buNone/>
              <a:defRPr sz="788" b="0" u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 rtl="0">
              <a:spcBef>
                <a:spcPts val="0"/>
              </a:spcBef>
              <a:buNone/>
              <a:defRPr sz="788" b="0" u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 rtl="0">
              <a:spcBef>
                <a:spcPts val="0"/>
              </a:spcBef>
              <a:buNone/>
              <a:defRPr sz="788" b="0" u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 rtl="0">
              <a:spcBef>
                <a:spcPts val="0"/>
              </a:spcBef>
              <a:buNone/>
              <a:defRPr sz="788" b="0" u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 rtl="0">
              <a:spcBef>
                <a:spcPts val="0"/>
              </a:spcBef>
              <a:buNone/>
              <a:defRPr sz="788" b="0" u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 rtl="0">
              <a:spcBef>
                <a:spcPts val="0"/>
              </a:spcBef>
              <a:buNone/>
              <a:defRPr sz="788" b="0" u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1"/>
          <p:cNvPicPr preferRelativeResize="0"/>
          <p:nvPr/>
        </p:nvPicPr>
        <p:blipFill rotWithShape="1">
          <a:blip r:embed="rId4">
            <a:alphaModFix amt="30000"/>
          </a:blip>
          <a:srcRect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8" name="Google Shape;288;p1"/>
          <p:cNvGrpSpPr/>
          <p:nvPr/>
        </p:nvGrpSpPr>
        <p:grpSpPr>
          <a:xfrm>
            <a:off x="-10715" y="0"/>
            <a:ext cx="9040414" cy="5143500"/>
            <a:chOff x="-14288" y="0"/>
            <a:chExt cx="12053888" cy="6858001"/>
          </a:xfrm>
        </p:grpSpPr>
        <p:grpSp>
          <p:nvGrpSpPr>
            <p:cNvPr id="289" name="Google Shape;289;p1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290" name="Google Shape;290;p1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5963B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291" name="Google Shape;291;p1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5963B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292" name="Google Shape;292;p1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5963B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293" name="Google Shape;293;p1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5963B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294" name="Google Shape;294;p1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5963B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295" name="Google Shape;295;p1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5963B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296" name="Google Shape;296;p1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5963B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297" name="Google Shape;297;p1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5963B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298" name="Google Shape;298;p1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5963B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299" name="Google Shape;299;p1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5963B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00" name="Google Shape;300;p1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5963B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cxnSp>
            <p:nvCxnSpPr>
              <p:cNvPr id="301" name="Google Shape;301;p1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5963B8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302" name="Google Shape;302;p1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5963B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03" name="Google Shape;303;p1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5963B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04" name="Google Shape;304;p1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5963B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05" name="Google Shape;305;p1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5963B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06" name="Google Shape;306;p1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5963B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07" name="Google Shape;307;p1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5963B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08" name="Google Shape;308;p1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5963B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09" name="Google Shape;309;p1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5963B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10" name="Google Shape;310;p1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5963B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11" name="Google Shape;311;p1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5963B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12" name="Google Shape;312;p1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5963B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13" name="Google Shape;313;p1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5963B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14" name="Google Shape;314;p1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5963B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15" name="Google Shape;315;p1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5963B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16" name="Google Shape;316;p1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5963B8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  <p:grpSp>
          <p:nvGrpSpPr>
            <p:cNvPr id="317" name="Google Shape;317;p1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318" name="Google Shape;318;p1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ACCBF9">
                      <a:alpha val="80000"/>
                    </a:srgbClr>
                  </a:gs>
                  <a:gs pos="100000">
                    <a:srgbClr val="5963B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19" name="Google Shape;319;p1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ACCBF9">
                      <a:alpha val="80000"/>
                    </a:srgbClr>
                  </a:gs>
                  <a:gs pos="100000">
                    <a:srgbClr val="5963B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20" name="Google Shape;320;p1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ACCBF9">
                      <a:alpha val="80000"/>
                    </a:srgbClr>
                  </a:gs>
                  <a:gs pos="100000">
                    <a:srgbClr val="5963B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21" name="Google Shape;321;p1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ACCBF9">
                      <a:alpha val="80000"/>
                    </a:srgbClr>
                  </a:gs>
                  <a:gs pos="100000">
                    <a:srgbClr val="5963B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22" name="Google Shape;322;p1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ACCBF9">
                      <a:alpha val="80000"/>
                    </a:srgbClr>
                  </a:gs>
                  <a:gs pos="100000">
                    <a:srgbClr val="5963B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23" name="Google Shape;323;p1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ACCBF9">
                      <a:alpha val="80000"/>
                    </a:srgbClr>
                  </a:gs>
                  <a:gs pos="100000">
                    <a:srgbClr val="5963B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24" name="Google Shape;324;p1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ACCBF9">
                      <a:alpha val="80000"/>
                    </a:srgbClr>
                  </a:gs>
                  <a:gs pos="100000">
                    <a:srgbClr val="5963B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25" name="Google Shape;325;p1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ACCBF9">
                      <a:alpha val="80000"/>
                    </a:srgbClr>
                  </a:gs>
                  <a:gs pos="100000">
                    <a:srgbClr val="5963B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26" name="Google Shape;326;p1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ACCBF9">
                      <a:alpha val="80000"/>
                    </a:srgbClr>
                  </a:gs>
                  <a:gs pos="100000">
                    <a:srgbClr val="5963B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27" name="Google Shape;327;p1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ACCBF9">
                      <a:alpha val="80000"/>
                    </a:srgbClr>
                  </a:gs>
                  <a:gs pos="100000">
                    <a:srgbClr val="5963B8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</p:grpSp>
      <p:grpSp>
        <p:nvGrpSpPr>
          <p:cNvPr id="328" name="Google Shape;328;p1"/>
          <p:cNvGrpSpPr/>
          <p:nvPr/>
        </p:nvGrpSpPr>
        <p:grpSpPr>
          <a:xfrm>
            <a:off x="0" y="0"/>
            <a:ext cx="9144002" cy="5143500"/>
            <a:chOff x="0" y="-1"/>
            <a:chExt cx="12192003" cy="6858001"/>
          </a:xfrm>
        </p:grpSpPr>
        <p:sp>
          <p:nvSpPr>
            <p:cNvPr id="329" name="Google Shape;329;p1"/>
            <p:cNvSpPr/>
            <p:nvPr/>
          </p:nvSpPr>
          <p:spPr>
            <a:xfrm>
              <a:off x="1" y="-1"/>
              <a:ext cx="12192000" cy="6858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pic>
          <p:nvPicPr>
            <p:cNvPr id="330" name="Google Shape;330;p1"/>
            <p:cNvPicPr preferRelativeResize="0"/>
            <p:nvPr/>
          </p:nvPicPr>
          <p:blipFill rotWithShape="1">
            <a:blip r:embed="rId5">
              <a:alphaModFix amt="30000"/>
            </a:blip>
            <a:srcRect/>
            <a:stretch/>
          </p:blipFill>
          <p:spPr>
            <a:xfrm>
              <a:off x="0" y="-1"/>
              <a:ext cx="12192003" cy="68580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1" name="Google Shape;331;p1" descr="image.png"/>
          <p:cNvPicPr preferRelativeResize="0"/>
          <p:nvPr/>
        </p:nvPicPr>
        <p:blipFill rotWithShape="1">
          <a:blip r:embed="rId6">
            <a:alphaModFix/>
          </a:blip>
          <a:srcRect l="11029" r="2" b="2"/>
          <a:stretch/>
        </p:blipFill>
        <p:spPr>
          <a:xfrm>
            <a:off x="-4197" y="10"/>
            <a:ext cx="4576197" cy="51434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2" name="Google Shape;332;p1"/>
          <p:cNvGrpSpPr/>
          <p:nvPr/>
        </p:nvGrpSpPr>
        <p:grpSpPr>
          <a:xfrm>
            <a:off x="-1" y="0"/>
            <a:ext cx="1728807" cy="5143499"/>
            <a:chOff x="0" y="0"/>
            <a:chExt cx="2305051" cy="6858001"/>
          </a:xfrm>
        </p:grpSpPr>
        <p:sp>
          <p:nvSpPr>
            <p:cNvPr id="333" name="Google Shape;333;p1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34" name="Google Shape;334;p1"/>
            <p:cNvSpPr/>
            <p:nvPr/>
          </p:nvSpPr>
          <p:spPr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35" name="Google Shape;335;p1"/>
            <p:cNvSpPr/>
            <p:nvPr/>
          </p:nvSpPr>
          <p:spPr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36" name="Google Shape;336;p1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37" name="Google Shape;337;p1"/>
            <p:cNvSpPr/>
            <p:nvPr/>
          </p:nvSpPr>
          <p:spPr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38" name="Google Shape;338;p1"/>
            <p:cNvSpPr/>
            <p:nvPr/>
          </p:nvSpPr>
          <p:spPr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39" name="Google Shape;339;p1"/>
            <p:cNvSpPr/>
            <p:nvPr/>
          </p:nvSpPr>
          <p:spPr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l" t="t" r="r" b="b"/>
              <a:pathLst>
                <a:path w="237" h="1135" extrusionOk="0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40" name="Google Shape;340;p1"/>
            <p:cNvSpPr/>
            <p:nvPr/>
          </p:nvSpPr>
          <p:spPr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41" name="Google Shape;341;p1"/>
            <p:cNvSpPr/>
            <p:nvPr/>
          </p:nvSpPr>
          <p:spPr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42" name="Google Shape;342;p1"/>
            <p:cNvSpPr/>
            <p:nvPr/>
          </p:nvSpPr>
          <p:spPr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43" name="Google Shape;343;p1"/>
            <p:cNvSpPr/>
            <p:nvPr/>
          </p:nvSpPr>
          <p:spPr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44" name="Google Shape;344;p1"/>
            <p:cNvSpPr/>
            <p:nvPr/>
          </p:nvSpPr>
          <p:spPr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45" name="Google Shape;345;p1"/>
            <p:cNvSpPr/>
            <p:nvPr/>
          </p:nvSpPr>
          <p:spPr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l" t="t" r="r" b="b"/>
              <a:pathLst>
                <a:path w="264" h="329" extrusionOk="0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46" name="Google Shape;346;p1"/>
            <p:cNvSpPr/>
            <p:nvPr/>
          </p:nvSpPr>
          <p:spPr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47" name="Google Shape;347;p1"/>
            <p:cNvSpPr/>
            <p:nvPr/>
          </p:nvSpPr>
          <p:spPr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48" name="Google Shape;348;p1"/>
            <p:cNvSpPr/>
            <p:nvPr/>
          </p:nvSpPr>
          <p:spPr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49" name="Google Shape;349;p1"/>
            <p:cNvSpPr/>
            <p:nvPr/>
          </p:nvSpPr>
          <p:spPr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50" name="Google Shape;350;p1"/>
            <p:cNvSpPr/>
            <p:nvPr/>
          </p:nvSpPr>
          <p:spPr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l" t="t" r="r" b="b"/>
              <a:pathLst>
                <a:path w="213" h="766" extrusionOk="0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51" name="Google Shape;351;p1"/>
            <p:cNvSpPr/>
            <p:nvPr/>
          </p:nvSpPr>
          <p:spPr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52" name="Google Shape;352;p1"/>
            <p:cNvSpPr/>
            <p:nvPr/>
          </p:nvSpPr>
          <p:spPr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53" name="Google Shape;353;p1"/>
            <p:cNvSpPr/>
            <p:nvPr/>
          </p:nvSpPr>
          <p:spPr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l" t="t" r="r" b="b"/>
              <a:pathLst>
                <a:path w="84" h="168" extrusionOk="0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54" name="Google Shape;354;p1"/>
            <p:cNvSpPr/>
            <p:nvPr/>
          </p:nvSpPr>
          <p:spPr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55" name="Google Shape;355;p1"/>
            <p:cNvSpPr/>
            <p:nvPr/>
          </p:nvSpPr>
          <p:spPr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l" t="t" r="r" b="b"/>
              <a:pathLst>
                <a:path w="84" h="170" extrusionOk="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56" name="Google Shape;356;p1"/>
            <p:cNvSpPr/>
            <p:nvPr/>
          </p:nvSpPr>
          <p:spPr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57" name="Google Shape;357;p1"/>
            <p:cNvSpPr/>
            <p:nvPr/>
          </p:nvSpPr>
          <p:spPr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l" t="t" r="r" b="b"/>
              <a:pathLst>
                <a:path w="195" h="982" extrusionOk="0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58" name="Google Shape;358;p1"/>
            <p:cNvSpPr/>
            <p:nvPr/>
          </p:nvSpPr>
          <p:spPr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59" name="Google Shape;359;p1"/>
            <p:cNvSpPr/>
            <p:nvPr/>
          </p:nvSpPr>
          <p:spPr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l" t="t" r="r" b="b"/>
              <a:pathLst>
                <a:path w="192" h="1120" extrusionOk="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60" name="Google Shape;360;p1"/>
            <p:cNvSpPr/>
            <p:nvPr/>
          </p:nvSpPr>
          <p:spPr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61" name="Google Shape;361;p1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62" name="Google Shape;362;p1"/>
            <p:cNvSpPr/>
            <p:nvPr/>
          </p:nvSpPr>
          <p:spPr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63" name="Google Shape;363;p1"/>
            <p:cNvSpPr/>
            <p:nvPr/>
          </p:nvSpPr>
          <p:spPr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l" t="t" r="r" b="b"/>
              <a:pathLst>
                <a:path w="120" h="291" extrusionOk="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64" name="Google Shape;364;p1"/>
            <p:cNvSpPr/>
            <p:nvPr/>
          </p:nvSpPr>
          <p:spPr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l" t="t" r="r" b="b"/>
              <a:pathLst>
                <a:path w="135" h="476" extrusionOk="0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65" name="Google Shape;365;p1"/>
            <p:cNvSpPr/>
            <p:nvPr/>
          </p:nvSpPr>
          <p:spPr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66" name="Google Shape;366;p1"/>
            <p:cNvSpPr/>
            <p:nvPr/>
          </p:nvSpPr>
          <p:spPr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l" t="t" r="r" b="b"/>
              <a:pathLst>
                <a:path w="402" h="2536" extrusionOk="0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67" name="Google Shape;367;p1"/>
            <p:cNvSpPr/>
            <p:nvPr/>
          </p:nvSpPr>
          <p:spPr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68" name="Google Shape;368;p1"/>
            <p:cNvSpPr/>
            <p:nvPr/>
          </p:nvSpPr>
          <p:spPr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69" name="Google Shape;369;p1"/>
            <p:cNvSpPr/>
            <p:nvPr/>
          </p:nvSpPr>
          <p:spPr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l" t="t" r="r" b="b"/>
              <a:pathLst>
                <a:path w="90" h="299" extrusionOk="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70" name="Google Shape;370;p1"/>
            <p:cNvSpPr/>
            <p:nvPr/>
          </p:nvSpPr>
          <p:spPr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71" name="Google Shape;371;p1"/>
            <p:cNvSpPr/>
            <p:nvPr/>
          </p:nvSpPr>
          <p:spPr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l" t="t" r="r" b="b"/>
              <a:pathLst>
                <a:path w="72" h="285" extrusionOk="0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72" name="Google Shape;372;p1"/>
            <p:cNvSpPr/>
            <p:nvPr/>
          </p:nvSpPr>
          <p:spPr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73" name="Google Shape;373;p1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74" name="Google Shape;374;p1"/>
            <p:cNvSpPr/>
            <p:nvPr/>
          </p:nvSpPr>
          <p:spPr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l" t="t" r="r" b="b"/>
              <a:pathLst>
                <a:path w="234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75" name="Google Shape;375;p1"/>
            <p:cNvSpPr/>
            <p:nvPr/>
          </p:nvSpPr>
          <p:spPr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76" name="Google Shape;376;p1"/>
            <p:cNvSpPr/>
            <p:nvPr/>
          </p:nvSpPr>
          <p:spPr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l" t="t" r="r" b="b"/>
              <a:pathLst>
                <a:path w="219" h="1802" extrusionOk="0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77" name="Google Shape;377;p1"/>
            <p:cNvSpPr/>
            <p:nvPr/>
          </p:nvSpPr>
          <p:spPr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78" name="Google Shape;378;p1"/>
            <p:cNvSpPr/>
            <p:nvPr/>
          </p:nvSpPr>
          <p:spPr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79" name="Google Shape;379;p1"/>
            <p:cNvSpPr/>
            <p:nvPr/>
          </p:nvSpPr>
          <p:spPr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80" name="Google Shape;380;p1"/>
            <p:cNvSpPr/>
            <p:nvPr/>
          </p:nvSpPr>
          <p:spPr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81" name="Google Shape;381;p1"/>
            <p:cNvSpPr/>
            <p:nvPr/>
          </p:nvSpPr>
          <p:spPr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82" name="Google Shape;382;p1"/>
            <p:cNvSpPr/>
            <p:nvPr/>
          </p:nvSpPr>
          <p:spPr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83" name="Google Shape;383;p1"/>
            <p:cNvSpPr/>
            <p:nvPr/>
          </p:nvSpPr>
          <p:spPr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l" t="t" r="r" b="b"/>
              <a:pathLst>
                <a:path w="264" h="332" extrusionOk="0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84" name="Google Shape;384;p1"/>
            <p:cNvSpPr/>
            <p:nvPr/>
          </p:nvSpPr>
          <p:spPr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85" name="Google Shape;385;p1"/>
            <p:cNvSpPr/>
            <p:nvPr/>
          </p:nvSpPr>
          <p:spPr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l" t="t" r="r" b="b"/>
              <a:pathLst>
                <a:path w="147" h="3215" extrusionOk="0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86" name="Google Shape;386;p1"/>
            <p:cNvSpPr/>
            <p:nvPr/>
          </p:nvSpPr>
          <p:spPr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387" name="Google Shape;387;p1"/>
          <p:cNvSpPr txBox="1">
            <a:spLocks noGrp="1"/>
          </p:cNvSpPr>
          <p:nvPr>
            <p:ph type="subTitle" idx="1"/>
          </p:nvPr>
        </p:nvSpPr>
        <p:spPr>
          <a:xfrm>
            <a:off x="4604150" y="505125"/>
            <a:ext cx="4407600" cy="45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</a:pPr>
            <a:r>
              <a:rPr lang="en-IN" sz="1800" b="1">
                <a:solidFill>
                  <a:schemeClr val="lt1"/>
                </a:solidFill>
              </a:rPr>
              <a:t>AMAZON PRIME AIR: STRATEGIC DRONE DEPLOYMENT PLAN FOR MASSACHUSETTS</a:t>
            </a:r>
            <a:endParaRPr sz="1800">
              <a:solidFill>
                <a:schemeClr val="lt1"/>
              </a:solidFill>
            </a:endParaRPr>
          </a:p>
          <a:p>
            <a:pPr marL="0" lvl="0" indent="103187" algn="l" rtl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625"/>
              <a:buFont typeface="Arial"/>
              <a:buNone/>
            </a:pPr>
            <a:endParaRPr sz="1300" b="1">
              <a:solidFill>
                <a:schemeClr val="lt1"/>
              </a:solidFill>
            </a:endParaRPr>
          </a:p>
          <a:p>
            <a:pPr marL="0" lvl="0" indent="0" algn="r" rtl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625"/>
              <a:buNone/>
            </a:pPr>
            <a:endParaRPr sz="1300" b="1">
              <a:solidFill>
                <a:schemeClr val="lt1"/>
              </a:solidFill>
            </a:endParaRPr>
          </a:p>
          <a:p>
            <a:pPr marL="0" lvl="0" indent="0" algn="r" rtl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625"/>
              <a:buNone/>
            </a:pPr>
            <a:endParaRPr sz="1300" b="1">
              <a:solidFill>
                <a:schemeClr val="lt1"/>
              </a:solidFill>
            </a:endParaRPr>
          </a:p>
          <a:p>
            <a:pPr marL="0" lvl="0" indent="0" algn="r" rtl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625"/>
              <a:buNone/>
            </a:pPr>
            <a:endParaRPr sz="13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625"/>
              <a:buNone/>
            </a:pPr>
            <a:endParaRPr sz="1300" b="1">
              <a:solidFill>
                <a:schemeClr val="lt1"/>
              </a:solidFill>
            </a:endParaRPr>
          </a:p>
          <a:p>
            <a:pPr marL="0" lvl="0" indent="0" algn="r" rtl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625"/>
              <a:buNone/>
            </a:pPr>
            <a:endParaRPr sz="1300" b="1">
              <a:solidFill>
                <a:schemeClr val="lt1"/>
              </a:solidFill>
            </a:endParaRPr>
          </a:p>
          <a:p>
            <a:pPr marL="0" lvl="0" indent="0" algn="just" rtl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</a:pPr>
            <a:r>
              <a:rPr lang="en-IN" sz="1400" b="1">
                <a:solidFill>
                  <a:schemeClr val="lt1"/>
                </a:solidFill>
              </a:rPr>
              <a:t>PRESENTED BY:</a:t>
            </a:r>
            <a:endParaRPr sz="1400">
              <a:solidFill>
                <a:schemeClr val="lt1"/>
              </a:solidFill>
            </a:endParaRPr>
          </a:p>
          <a:p>
            <a:pPr marL="0" lvl="0" indent="0" algn="just" rtl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IN" sz="1400">
                <a:solidFill>
                  <a:schemeClr val="lt1"/>
                </a:solidFill>
              </a:rPr>
              <a:t>RAHUL MISHRA</a:t>
            </a:r>
            <a:endParaRPr/>
          </a:p>
          <a:p>
            <a:pPr marL="0" lvl="0" indent="0" algn="just" rtl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IN" sz="1400">
                <a:solidFill>
                  <a:schemeClr val="lt1"/>
                </a:solidFill>
              </a:rPr>
              <a:t>BEN LUONG</a:t>
            </a:r>
            <a:endParaRPr/>
          </a:p>
          <a:p>
            <a:pPr marL="0" lvl="0" indent="0" algn="just" rtl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IN" sz="1400">
                <a:solidFill>
                  <a:schemeClr val="lt1"/>
                </a:solidFill>
              </a:rPr>
              <a:t>SRUTI NARASIMHAN </a:t>
            </a:r>
            <a:endParaRPr/>
          </a:p>
          <a:p>
            <a:pPr marL="0" lvl="0" indent="0" algn="just" rtl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IN" sz="1400">
                <a:solidFill>
                  <a:schemeClr val="lt1"/>
                </a:solidFill>
              </a:rPr>
              <a:t>LEAH JACOBSON</a:t>
            </a:r>
            <a:endParaRPr sz="1400">
              <a:solidFill>
                <a:schemeClr val="lt1"/>
              </a:solidFill>
            </a:endParaRPr>
          </a:p>
          <a:p>
            <a:pPr marL="0" lvl="0" indent="103187" algn="l" rtl="0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625"/>
              <a:buFont typeface="Arial"/>
              <a:buNone/>
            </a:pPr>
            <a:endParaRPr sz="1300">
              <a:solidFill>
                <a:schemeClr val="lt1"/>
              </a:solidFill>
            </a:endParaRPr>
          </a:p>
        </p:txBody>
      </p:sp>
      <p:sp>
        <p:nvSpPr>
          <p:cNvPr id="388" name="Google Shape;388;p1"/>
          <p:cNvSpPr txBox="1"/>
          <p:nvPr/>
        </p:nvSpPr>
        <p:spPr>
          <a:xfrm>
            <a:off x="532200" y="209575"/>
            <a:ext cx="4092600" cy="1141200"/>
          </a:xfrm>
          <a:prstGeom prst="rect">
            <a:avLst/>
          </a:prstGeom>
          <a:solidFill>
            <a:srgbClr val="648DB8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DRONE HUB LOCATION FOR THE PRIME AIR PROGRAM </a:t>
            </a:r>
            <a:endParaRPr sz="23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rgbClr val="A6A6A6"/>
            </a:gs>
          </a:gsLst>
          <a:lin ang="5040000" scaled="0"/>
        </a:gradFill>
        <a:effectLst/>
      </p:bgPr>
    </p:bg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0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A6A6A6"/>
              </a:gs>
            </a:gsLst>
            <a:lin ang="504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739" name="Google Shape;739;p10"/>
          <p:cNvPicPr preferRelativeResize="0"/>
          <p:nvPr/>
        </p:nvPicPr>
        <p:blipFill rotWithShape="1">
          <a:blip r:embed="rId3">
            <a:alphaModFix amt="30000"/>
          </a:blip>
          <a:srcRect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0" name="Google Shape;740;p10"/>
          <p:cNvGrpSpPr/>
          <p:nvPr/>
        </p:nvGrpSpPr>
        <p:grpSpPr>
          <a:xfrm>
            <a:off x="0" y="0"/>
            <a:ext cx="915604" cy="5143499"/>
            <a:chOff x="-14288" y="0"/>
            <a:chExt cx="1220788" cy="6858001"/>
          </a:xfrm>
        </p:grpSpPr>
        <p:sp>
          <p:nvSpPr>
            <p:cNvPr id="741" name="Google Shape;741;p10"/>
            <p:cNvSpPr/>
            <p:nvPr/>
          </p:nvSpPr>
          <p:spPr>
            <a:xfrm>
              <a:off x="114300" y="4763"/>
              <a:ext cx="23813" cy="2181225"/>
            </a:xfrm>
            <a:prstGeom prst="rect">
              <a:avLst/>
            </a:pr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42" name="Google Shape;742;p10"/>
            <p:cNvSpPr/>
            <p:nvPr/>
          </p:nvSpPr>
          <p:spPr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43" name="Google Shape;743;p10"/>
            <p:cNvSpPr/>
            <p:nvPr/>
          </p:nvSpPr>
          <p:spPr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44" name="Google Shape;744;p10"/>
            <p:cNvSpPr/>
            <p:nvPr/>
          </p:nvSpPr>
          <p:spPr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l" t="t" r="r" b="b"/>
              <a:pathLst>
                <a:path w="233" h="1141" extrusionOk="0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45" name="Google Shape;745;p10"/>
            <p:cNvSpPr/>
            <p:nvPr/>
          </p:nvSpPr>
          <p:spPr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46" name="Google Shape;746;p10"/>
            <p:cNvSpPr/>
            <p:nvPr/>
          </p:nvSpPr>
          <p:spPr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l" t="t" r="r" b="b"/>
              <a:pathLst>
                <a:path w="233" h="901" extrusionOk="0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47" name="Google Shape;747;p10"/>
            <p:cNvSpPr/>
            <p:nvPr/>
          </p:nvSpPr>
          <p:spPr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48" name="Google Shape;748;p10"/>
            <p:cNvSpPr/>
            <p:nvPr/>
          </p:nvSpPr>
          <p:spPr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49" name="Google Shape;749;p10"/>
            <p:cNvSpPr/>
            <p:nvPr/>
          </p:nvSpPr>
          <p:spPr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50" name="Google Shape;750;p10"/>
            <p:cNvSpPr/>
            <p:nvPr/>
          </p:nvSpPr>
          <p:spPr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l" t="t" r="r" b="b"/>
              <a:pathLst>
                <a:path w="266" h="332" extrusionOk="0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51" name="Google Shape;751;p10"/>
            <p:cNvSpPr/>
            <p:nvPr/>
          </p:nvSpPr>
          <p:spPr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752" name="Google Shape;752;p10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chemeClr val="dk2">
                <a:alpha val="44705"/>
              </a:schemeClr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753" name="Google Shape;753;p10"/>
            <p:cNvSpPr/>
            <p:nvPr/>
          </p:nvSpPr>
          <p:spPr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l" t="t" r="r" b="b"/>
              <a:pathLst>
                <a:path w="78" h="80" extrusionOk="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54" name="Google Shape;754;p10"/>
            <p:cNvSpPr/>
            <p:nvPr/>
          </p:nvSpPr>
          <p:spPr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l" t="t" r="r" b="b"/>
              <a:pathLst>
                <a:path w="93" h="303" extrusionOk="0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55" name="Google Shape;755;p10"/>
            <p:cNvSpPr/>
            <p:nvPr/>
          </p:nvSpPr>
          <p:spPr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56" name="Google Shape;756;p10"/>
            <p:cNvSpPr/>
            <p:nvPr/>
          </p:nvSpPr>
          <p:spPr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57" name="Google Shape;757;p10"/>
            <p:cNvSpPr/>
            <p:nvPr/>
          </p:nvSpPr>
          <p:spPr>
            <a:xfrm>
              <a:off x="133350" y="4662488"/>
              <a:ext cx="23813" cy="2181225"/>
            </a:xfrm>
            <a:prstGeom prst="rect">
              <a:avLst/>
            </a:pr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58" name="Google Shape;758;p10"/>
            <p:cNvSpPr/>
            <p:nvPr/>
          </p:nvSpPr>
          <p:spPr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l" t="t" r="r" b="b"/>
              <a:pathLst>
                <a:path w="233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59" name="Google Shape;759;p10"/>
            <p:cNvSpPr/>
            <p:nvPr/>
          </p:nvSpPr>
          <p:spPr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60" name="Google Shape;760;p10"/>
            <p:cNvSpPr/>
            <p:nvPr/>
          </p:nvSpPr>
          <p:spPr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l" t="t" r="r" b="b"/>
              <a:pathLst>
                <a:path w="54" h="766" extrusionOk="0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61" name="Google Shape;761;p10"/>
            <p:cNvSpPr/>
            <p:nvPr/>
          </p:nvSpPr>
          <p:spPr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62" name="Google Shape;762;p10"/>
            <p:cNvSpPr/>
            <p:nvPr/>
          </p:nvSpPr>
          <p:spPr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l" t="t" r="r" b="b"/>
              <a:pathLst>
                <a:path w="236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63" name="Google Shape;763;p10"/>
            <p:cNvSpPr/>
            <p:nvPr/>
          </p:nvSpPr>
          <p:spPr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64" name="Google Shape;764;p10"/>
            <p:cNvSpPr/>
            <p:nvPr/>
          </p:nvSpPr>
          <p:spPr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65" name="Google Shape;765;p10"/>
            <p:cNvSpPr/>
            <p:nvPr/>
          </p:nvSpPr>
          <p:spPr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66" name="Google Shape;766;p10"/>
            <p:cNvSpPr/>
            <p:nvPr/>
          </p:nvSpPr>
          <p:spPr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l" t="t" r="r" b="b"/>
              <a:pathLst>
                <a:path w="263" h="326" extrusionOk="0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67" name="Google Shape;767;p10"/>
            <p:cNvSpPr/>
            <p:nvPr/>
          </p:nvSpPr>
          <p:spPr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768" name="Google Shape;768;p10"/>
          <p:cNvSpPr txBox="1">
            <a:spLocks noGrp="1"/>
          </p:cNvSpPr>
          <p:nvPr>
            <p:ph type="title"/>
          </p:nvPr>
        </p:nvSpPr>
        <p:spPr>
          <a:xfrm>
            <a:off x="1562698" y="325238"/>
            <a:ext cx="5999558" cy="515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wentieth Century"/>
              <a:buNone/>
            </a:pPr>
            <a:r>
              <a:rPr lang="en-IN" sz="2800" b="1" u="sng"/>
              <a:t>CONCLUSION</a:t>
            </a:r>
            <a:endParaRPr/>
          </a:p>
        </p:txBody>
      </p:sp>
      <p:sp>
        <p:nvSpPr>
          <p:cNvPr id="769" name="Google Shape;769;p10"/>
          <p:cNvSpPr txBox="1">
            <a:spLocks noGrp="1"/>
          </p:cNvSpPr>
          <p:nvPr>
            <p:ph type="body" idx="1"/>
          </p:nvPr>
        </p:nvSpPr>
        <p:spPr>
          <a:xfrm>
            <a:off x="712000" y="1500900"/>
            <a:ext cx="7872300" cy="30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206375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IN" sz="2000"/>
              <a:t>Prime environment </a:t>
            </a:r>
            <a:endParaRPr sz="2000"/>
          </a:p>
          <a:p>
            <a:pPr marL="171450" lvl="0" indent="-206375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IN" sz="2000"/>
              <a:t>Strong e-commerce growth</a:t>
            </a:r>
            <a:endParaRPr sz="2000"/>
          </a:p>
          <a:p>
            <a:pPr marL="171450" lvl="0" indent="-206375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IN" sz="2000"/>
              <a:t>Competitive positioning in suburban and semi-urban markets.</a:t>
            </a:r>
            <a:endParaRPr sz="2000"/>
          </a:p>
          <a:p>
            <a:pPr marL="171450" lvl="0" indent="-206375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IN" sz="2000"/>
              <a:t>High-income, tech-savvy suburban communities</a:t>
            </a:r>
            <a:endParaRPr sz="2000"/>
          </a:p>
          <a:p>
            <a:pPr marL="171450" lvl="0" indent="-206375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IN" sz="2000"/>
              <a:t>Phased deployment covers ~14% </a:t>
            </a:r>
            <a:endParaRPr sz="1600"/>
          </a:p>
        </p:txBody>
      </p:sp>
      <p:grpSp>
        <p:nvGrpSpPr>
          <p:cNvPr id="770" name="Google Shape;770;p10"/>
          <p:cNvGrpSpPr/>
          <p:nvPr/>
        </p:nvGrpSpPr>
        <p:grpSpPr>
          <a:xfrm>
            <a:off x="8523684" y="0"/>
            <a:ext cx="506016" cy="5136356"/>
            <a:chOff x="11364912" y="0"/>
            <a:chExt cx="674688" cy="6848476"/>
          </a:xfrm>
        </p:grpSpPr>
        <p:sp>
          <p:nvSpPr>
            <p:cNvPr id="771" name="Google Shape;771;p10"/>
            <p:cNvSpPr/>
            <p:nvPr/>
          </p:nvSpPr>
          <p:spPr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l" t="t" r="r" b="b"/>
              <a:pathLst>
                <a:path w="263" h="323" extrusionOk="0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72" name="Google Shape;772;p10"/>
            <p:cNvSpPr/>
            <p:nvPr/>
          </p:nvSpPr>
          <p:spPr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l" t="t" r="r" b="b"/>
              <a:pathLst>
                <a:path w="33" h="32" extrusionOk="0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73" name="Google Shape;773;p10"/>
            <p:cNvSpPr/>
            <p:nvPr/>
          </p:nvSpPr>
          <p:spPr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74" name="Google Shape;774;p10"/>
            <p:cNvSpPr/>
            <p:nvPr/>
          </p:nvSpPr>
          <p:spPr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l" t="t" r="r" b="b"/>
              <a:pathLst>
                <a:path w="188" h="727" extrusionOk="0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75" name="Google Shape;775;p10"/>
            <p:cNvSpPr/>
            <p:nvPr/>
          </p:nvSpPr>
          <p:spPr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76" name="Google Shape;776;p10"/>
            <p:cNvSpPr/>
            <p:nvPr/>
          </p:nvSpPr>
          <p:spPr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l" t="t" r="r" b="b"/>
              <a:pathLst>
                <a:path w="192" h="973" extrusionOk="0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77" name="Google Shape;777;p10"/>
            <p:cNvSpPr/>
            <p:nvPr/>
          </p:nvSpPr>
          <p:spPr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78" name="Google Shape;778;p10"/>
            <p:cNvSpPr/>
            <p:nvPr/>
          </p:nvSpPr>
          <p:spPr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l" t="t" r="r" b="b"/>
              <a:pathLst>
                <a:path w="194" h="1135" extrusionOk="0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79" name="Google Shape;779;p10"/>
            <p:cNvSpPr/>
            <p:nvPr/>
          </p:nvSpPr>
          <p:spPr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80" name="Google Shape;780;p10"/>
            <p:cNvSpPr/>
            <p:nvPr/>
          </p:nvSpPr>
          <p:spPr>
            <a:xfrm>
              <a:off x="11939587" y="6596063"/>
              <a:ext cx="23813" cy="252413"/>
            </a:xfrm>
            <a:prstGeom prst="rect">
              <a:avLst/>
            </a:prstGeom>
            <a:solidFill>
              <a:schemeClr val="dk2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oogle Shape;393;p2"/>
          <p:cNvGrpSpPr/>
          <p:nvPr/>
        </p:nvGrpSpPr>
        <p:grpSpPr>
          <a:xfrm>
            <a:off x="0" y="0"/>
            <a:ext cx="9144002" cy="5143500"/>
            <a:chOff x="0" y="-1"/>
            <a:chExt cx="12192003" cy="6858001"/>
          </a:xfrm>
        </p:grpSpPr>
        <p:sp>
          <p:nvSpPr>
            <p:cNvPr id="394" name="Google Shape;394;p2"/>
            <p:cNvSpPr/>
            <p:nvPr/>
          </p:nvSpPr>
          <p:spPr>
            <a:xfrm>
              <a:off x="1" y="-1"/>
              <a:ext cx="12192000" cy="6858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pic>
          <p:nvPicPr>
            <p:cNvPr id="395" name="Google Shape;395;p2"/>
            <p:cNvPicPr preferRelativeResize="0"/>
            <p:nvPr/>
          </p:nvPicPr>
          <p:blipFill rotWithShape="1">
            <a:blip r:embed="rId4">
              <a:alphaModFix amt="30000"/>
            </a:blip>
            <a:srcRect/>
            <a:stretch/>
          </p:blipFill>
          <p:spPr>
            <a:xfrm>
              <a:off x="0" y="-1"/>
              <a:ext cx="12192003" cy="68580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6" name="Google Shape;396;p2"/>
          <p:cNvGrpSpPr/>
          <p:nvPr/>
        </p:nvGrpSpPr>
        <p:grpSpPr>
          <a:xfrm>
            <a:off x="3480224" y="0"/>
            <a:ext cx="1728807" cy="5143496"/>
            <a:chOff x="0" y="0"/>
            <a:chExt cx="2305051" cy="6858001"/>
          </a:xfrm>
        </p:grpSpPr>
        <p:sp>
          <p:nvSpPr>
            <p:cNvPr id="397" name="Google Shape;397;p2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l" t="t" r="r" b="b"/>
              <a:pathLst>
                <a:path w="237" h="1135" extrusionOk="0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l" t="t" r="r" b="b"/>
              <a:pathLst>
                <a:path w="264" h="329" extrusionOk="0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l" t="t" r="r" b="b"/>
              <a:pathLst>
                <a:path w="213" h="766" extrusionOk="0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l" t="t" r="r" b="b"/>
              <a:pathLst>
                <a:path w="84" h="168" extrusionOk="0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l" t="t" r="r" b="b"/>
              <a:pathLst>
                <a:path w="84" h="170" extrusionOk="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l" t="t" r="r" b="b"/>
              <a:pathLst>
                <a:path w="195" h="982" extrusionOk="0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l" t="t" r="r" b="b"/>
              <a:pathLst>
                <a:path w="192" h="1120" extrusionOk="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l" t="t" r="r" b="b"/>
              <a:pathLst>
                <a:path w="120" h="291" extrusionOk="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l" t="t" r="r" b="b"/>
              <a:pathLst>
                <a:path w="135" h="476" extrusionOk="0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l" t="t" r="r" b="b"/>
              <a:pathLst>
                <a:path w="402" h="2536" extrusionOk="0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l" t="t" r="r" b="b"/>
              <a:pathLst>
                <a:path w="90" h="299" extrusionOk="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l" t="t" r="r" b="b"/>
              <a:pathLst>
                <a:path w="72" h="285" extrusionOk="0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l" t="t" r="r" b="b"/>
              <a:pathLst>
                <a:path w="234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l" t="t" r="r" b="b"/>
              <a:pathLst>
                <a:path w="219" h="1802" extrusionOk="0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l" t="t" r="r" b="b"/>
              <a:pathLst>
                <a:path w="264" h="332" extrusionOk="0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l" t="t" r="r" b="b"/>
              <a:pathLst>
                <a:path w="147" h="3215" extrusionOk="0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451" name="Google Shape;451;p2"/>
          <p:cNvSpPr txBox="1">
            <a:spLocks noGrp="1"/>
          </p:cNvSpPr>
          <p:nvPr>
            <p:ph type="title"/>
          </p:nvPr>
        </p:nvSpPr>
        <p:spPr>
          <a:xfrm>
            <a:off x="5233827" y="135275"/>
            <a:ext cx="3310302" cy="901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wentieth Century"/>
              <a:buNone/>
            </a:pPr>
            <a:r>
              <a:rPr lang="en-IN" sz="2800" b="1"/>
              <a:t>CONTENTS</a:t>
            </a:r>
            <a:endParaRPr/>
          </a:p>
        </p:txBody>
      </p:sp>
      <p:pic>
        <p:nvPicPr>
          <p:cNvPr id="452" name="Google Shape;452;p2" descr="A group of drones flying in the sky&#10;&#10;AI-generated content may be incorrect."/>
          <p:cNvPicPr preferRelativeResize="0"/>
          <p:nvPr/>
        </p:nvPicPr>
        <p:blipFill rotWithShape="1">
          <a:blip r:embed="rId5">
            <a:alphaModFix/>
          </a:blip>
          <a:srcRect l="6536" r="2" b="2"/>
          <a:stretch/>
        </p:blipFill>
        <p:spPr>
          <a:xfrm>
            <a:off x="-4197" y="10"/>
            <a:ext cx="4576197" cy="2570550"/>
          </a:xfrm>
          <a:custGeom>
            <a:avLst/>
            <a:gdLst/>
            <a:ahLst/>
            <a:cxnLst/>
            <a:rect l="l" t="t" r="r" b="b"/>
            <a:pathLst>
              <a:path w="6101597" h="3427413" extrusionOk="0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453" name="Google Shape;453;p2" descr="image.png"/>
          <p:cNvPicPr preferRelativeResize="0"/>
          <p:nvPr/>
        </p:nvPicPr>
        <p:blipFill rotWithShape="1">
          <a:blip r:embed="rId6">
            <a:alphaModFix/>
          </a:blip>
          <a:srcRect t="21886" r="-4" b="21886"/>
          <a:stretch/>
        </p:blipFill>
        <p:spPr>
          <a:xfrm>
            <a:off x="-4197" y="2570560"/>
            <a:ext cx="4576197" cy="2572940"/>
          </a:xfrm>
          <a:custGeom>
            <a:avLst/>
            <a:gdLst/>
            <a:ahLst/>
            <a:cxnLst/>
            <a:rect l="l" t="t" r="r" b="b"/>
            <a:pathLst>
              <a:path w="6101597" h="3430587" extrusionOk="0">
                <a:moveTo>
                  <a:pt x="0" y="0"/>
                </a:moveTo>
                <a:lnTo>
                  <a:pt x="6101597" y="0"/>
                </a:lnTo>
                <a:lnTo>
                  <a:pt x="6101597" y="3430587"/>
                </a:lnTo>
                <a:lnTo>
                  <a:pt x="0" y="3430587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454" name="Google Shape;454;p2"/>
          <p:cNvGrpSpPr/>
          <p:nvPr/>
        </p:nvGrpSpPr>
        <p:grpSpPr>
          <a:xfrm>
            <a:off x="5209013" y="1362075"/>
            <a:ext cx="3749300" cy="3303981"/>
            <a:chOff x="0" y="0"/>
            <a:chExt cx="3749300" cy="3303981"/>
          </a:xfrm>
        </p:grpSpPr>
        <p:cxnSp>
          <p:nvCxnSpPr>
            <p:cNvPr id="455" name="Google Shape;455;p2"/>
            <p:cNvCxnSpPr/>
            <p:nvPr/>
          </p:nvCxnSpPr>
          <p:spPr>
            <a:xfrm>
              <a:off x="0" y="0"/>
              <a:ext cx="3724628" cy="0"/>
            </a:xfrm>
            <a:prstGeom prst="straightConnector1">
              <a:avLst/>
            </a:prstGeom>
            <a:solidFill>
              <a:schemeClr val="accent1"/>
            </a:solidFill>
            <a:ln w="158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"/>
            <p:cNvSpPr/>
            <p:nvPr/>
          </p:nvSpPr>
          <p:spPr>
            <a:xfrm>
              <a:off x="0" y="0"/>
              <a:ext cx="3724628" cy="412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 txBox="1"/>
            <p:nvPr/>
          </p:nvSpPr>
          <p:spPr>
            <a:xfrm>
              <a:off x="0" y="0"/>
              <a:ext cx="3724628" cy="412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Twentieth Century"/>
                <a:buNone/>
              </a:pPr>
              <a:r>
                <a:rPr lang="en-IN" sz="20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Title</a:t>
              </a:r>
              <a:endParaRPr sz="2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458" name="Google Shape;458;p2"/>
            <p:cNvCxnSpPr/>
            <p:nvPr/>
          </p:nvCxnSpPr>
          <p:spPr>
            <a:xfrm>
              <a:off x="0" y="412997"/>
              <a:ext cx="3724628" cy="0"/>
            </a:xfrm>
            <a:prstGeom prst="straightConnector1">
              <a:avLst/>
            </a:prstGeom>
            <a:solidFill>
              <a:schemeClr val="accent1"/>
            </a:solidFill>
            <a:ln w="158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9" name="Google Shape;459;p2"/>
            <p:cNvSpPr/>
            <p:nvPr/>
          </p:nvSpPr>
          <p:spPr>
            <a:xfrm>
              <a:off x="0" y="412997"/>
              <a:ext cx="3724628" cy="412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 txBox="1"/>
            <p:nvPr/>
          </p:nvSpPr>
          <p:spPr>
            <a:xfrm>
              <a:off x="0" y="412997"/>
              <a:ext cx="3724628" cy="412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Twentieth Century"/>
                <a:buNone/>
              </a:pPr>
              <a:r>
                <a:rPr lang="en-IN" sz="20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Executive Summary</a:t>
              </a:r>
              <a:endParaRPr sz="2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461" name="Google Shape;461;p2"/>
            <p:cNvCxnSpPr/>
            <p:nvPr/>
          </p:nvCxnSpPr>
          <p:spPr>
            <a:xfrm>
              <a:off x="0" y="825995"/>
              <a:ext cx="3724628" cy="0"/>
            </a:xfrm>
            <a:prstGeom prst="straightConnector1">
              <a:avLst/>
            </a:prstGeom>
            <a:solidFill>
              <a:schemeClr val="accent1"/>
            </a:solidFill>
            <a:ln w="158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2" name="Google Shape;462;p2"/>
            <p:cNvSpPr/>
            <p:nvPr/>
          </p:nvSpPr>
          <p:spPr>
            <a:xfrm>
              <a:off x="0" y="825995"/>
              <a:ext cx="3724628" cy="412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 txBox="1"/>
            <p:nvPr/>
          </p:nvSpPr>
          <p:spPr>
            <a:xfrm>
              <a:off x="0" y="825995"/>
              <a:ext cx="3724628" cy="412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Twentieth Century"/>
                <a:buNone/>
              </a:pPr>
              <a:r>
                <a:rPr lang="en-IN" sz="20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Online Business Trends</a:t>
              </a:r>
              <a:endParaRPr sz="2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464" name="Google Shape;464;p2"/>
            <p:cNvCxnSpPr/>
            <p:nvPr/>
          </p:nvCxnSpPr>
          <p:spPr>
            <a:xfrm>
              <a:off x="0" y="1238993"/>
              <a:ext cx="3724628" cy="0"/>
            </a:xfrm>
            <a:prstGeom prst="straightConnector1">
              <a:avLst/>
            </a:prstGeom>
            <a:solidFill>
              <a:schemeClr val="accent1"/>
            </a:solidFill>
            <a:ln w="158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5" name="Google Shape;465;p2"/>
            <p:cNvSpPr/>
            <p:nvPr/>
          </p:nvSpPr>
          <p:spPr>
            <a:xfrm>
              <a:off x="0" y="1238993"/>
              <a:ext cx="3724628" cy="412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 txBox="1"/>
            <p:nvPr/>
          </p:nvSpPr>
          <p:spPr>
            <a:xfrm>
              <a:off x="24800" y="2064981"/>
              <a:ext cx="3724500" cy="41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Twentieth Century"/>
                <a:buNone/>
              </a:pPr>
              <a:r>
                <a:rPr lang="en-IN" sz="20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Drone Technology Overview</a:t>
              </a:r>
              <a:endParaRPr sz="2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467" name="Google Shape;467;p2"/>
            <p:cNvCxnSpPr/>
            <p:nvPr/>
          </p:nvCxnSpPr>
          <p:spPr>
            <a:xfrm>
              <a:off x="0" y="1651990"/>
              <a:ext cx="3724628" cy="0"/>
            </a:xfrm>
            <a:prstGeom prst="straightConnector1">
              <a:avLst/>
            </a:prstGeom>
            <a:solidFill>
              <a:schemeClr val="accent1"/>
            </a:solidFill>
            <a:ln w="158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8" name="Google Shape;468;p2"/>
            <p:cNvSpPr/>
            <p:nvPr/>
          </p:nvSpPr>
          <p:spPr>
            <a:xfrm>
              <a:off x="0" y="1651991"/>
              <a:ext cx="3724628" cy="412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9" name="Google Shape;469;p2"/>
            <p:cNvCxnSpPr/>
            <p:nvPr/>
          </p:nvCxnSpPr>
          <p:spPr>
            <a:xfrm>
              <a:off x="0" y="2064988"/>
              <a:ext cx="3724628" cy="0"/>
            </a:xfrm>
            <a:prstGeom prst="straightConnector1">
              <a:avLst/>
            </a:prstGeom>
            <a:solidFill>
              <a:schemeClr val="accent1"/>
            </a:solidFill>
            <a:ln w="158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70" name="Google Shape;470;p2"/>
            <p:cNvSpPr/>
            <p:nvPr/>
          </p:nvSpPr>
          <p:spPr>
            <a:xfrm>
              <a:off x="0" y="2064988"/>
              <a:ext cx="3724628" cy="412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 txBox="1"/>
            <p:nvPr/>
          </p:nvSpPr>
          <p:spPr>
            <a:xfrm>
              <a:off x="63" y="1651938"/>
              <a:ext cx="3724500" cy="41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Twentieth Century"/>
                <a:buNone/>
              </a:pPr>
              <a:r>
                <a:rPr lang="en-IN" sz="20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Location Plan &amp; Deployment</a:t>
              </a:r>
              <a:endParaRPr sz="2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472" name="Google Shape;472;p2"/>
            <p:cNvCxnSpPr/>
            <p:nvPr/>
          </p:nvCxnSpPr>
          <p:spPr>
            <a:xfrm>
              <a:off x="0" y="2477986"/>
              <a:ext cx="3724628" cy="0"/>
            </a:xfrm>
            <a:prstGeom prst="straightConnector1">
              <a:avLst/>
            </a:prstGeom>
            <a:solidFill>
              <a:schemeClr val="accent1"/>
            </a:solidFill>
            <a:ln w="158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73" name="Google Shape;473;p2"/>
            <p:cNvSpPr/>
            <p:nvPr/>
          </p:nvSpPr>
          <p:spPr>
            <a:xfrm>
              <a:off x="0" y="2477986"/>
              <a:ext cx="3724628" cy="412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 txBox="1"/>
            <p:nvPr/>
          </p:nvSpPr>
          <p:spPr>
            <a:xfrm>
              <a:off x="0" y="2477986"/>
              <a:ext cx="3724628" cy="412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Twentieth Century"/>
                <a:buNone/>
              </a:pPr>
              <a:r>
                <a:rPr lang="en-IN" sz="20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Challenges and Risks</a:t>
              </a:r>
              <a:endParaRPr sz="2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475" name="Google Shape;475;p2"/>
            <p:cNvCxnSpPr/>
            <p:nvPr/>
          </p:nvCxnSpPr>
          <p:spPr>
            <a:xfrm>
              <a:off x="0" y="2890984"/>
              <a:ext cx="3724628" cy="0"/>
            </a:xfrm>
            <a:prstGeom prst="straightConnector1">
              <a:avLst/>
            </a:prstGeom>
            <a:solidFill>
              <a:schemeClr val="accent1"/>
            </a:solidFill>
            <a:ln w="158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76" name="Google Shape;476;p2"/>
            <p:cNvSpPr/>
            <p:nvPr/>
          </p:nvSpPr>
          <p:spPr>
            <a:xfrm>
              <a:off x="0" y="2890984"/>
              <a:ext cx="3724628" cy="412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 txBox="1"/>
            <p:nvPr/>
          </p:nvSpPr>
          <p:spPr>
            <a:xfrm>
              <a:off x="0" y="2890984"/>
              <a:ext cx="3724628" cy="412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Twentieth Century"/>
                <a:buNone/>
              </a:pPr>
              <a:r>
                <a:rPr lang="en-IN" sz="20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Conclusion</a:t>
              </a:r>
              <a:endParaRPr sz="2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cxnSp>
        <p:nvCxnSpPr>
          <p:cNvPr id="478" name="Google Shape;478;p2"/>
          <p:cNvCxnSpPr/>
          <p:nvPr/>
        </p:nvCxnSpPr>
        <p:spPr>
          <a:xfrm>
            <a:off x="4570015" y="-348"/>
            <a:ext cx="1985" cy="5143848"/>
          </a:xfrm>
          <a:prstGeom prst="straightConnector1">
            <a:avLst/>
          </a:prstGeom>
          <a:solidFill>
            <a:schemeClr val="lt2">
              <a:alpha val="60000"/>
            </a:schemeClr>
          </a:solidFill>
          <a:ln w="19050" cap="flat" cmpd="sng">
            <a:solidFill>
              <a:schemeClr val="lt2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57647"/>
              </a:srgbClr>
            </a:outerShdw>
          </a:effectLst>
        </p:spPr>
      </p:cxnSp>
      <p:cxnSp>
        <p:nvCxnSpPr>
          <p:cNvPr id="479" name="Google Shape;479;p2"/>
          <p:cNvCxnSpPr/>
          <p:nvPr/>
        </p:nvCxnSpPr>
        <p:spPr>
          <a:xfrm>
            <a:off x="-4197" y="2570560"/>
            <a:ext cx="4576200" cy="0"/>
          </a:xfrm>
          <a:prstGeom prst="straightConnector1">
            <a:avLst/>
          </a:prstGeom>
          <a:solidFill>
            <a:schemeClr val="lt2">
              <a:alpha val="60000"/>
            </a:schemeClr>
          </a:solidFill>
          <a:ln w="19050" cap="flat" cmpd="sng">
            <a:solidFill>
              <a:schemeClr val="lt2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57647"/>
              </a:srgbClr>
            </a:outerShdw>
          </a:effectLst>
        </p:spPr>
      </p:cxnSp>
      <p:sp>
        <p:nvSpPr>
          <p:cNvPr id="480" name="Google Shape;480;p2"/>
          <p:cNvSpPr txBox="1"/>
          <p:nvPr/>
        </p:nvSpPr>
        <p:spPr>
          <a:xfrm>
            <a:off x="5208988" y="2600266"/>
            <a:ext cx="37245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wentieth Century"/>
              <a:buNone/>
            </a:pPr>
            <a:r>
              <a:rPr lang="en-IN" sz="2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Population &amp; Demographics</a:t>
            </a:r>
            <a:endParaRPr sz="20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486" name="Google Shape;486;p3"/>
          <p:cNvGrpSpPr/>
          <p:nvPr/>
        </p:nvGrpSpPr>
        <p:grpSpPr>
          <a:xfrm>
            <a:off x="279399" y="0"/>
            <a:ext cx="448867" cy="1485899"/>
            <a:chOff x="194733" y="0"/>
            <a:chExt cx="598488" cy="1981201"/>
          </a:xfrm>
        </p:grpSpPr>
        <p:sp>
          <p:nvSpPr>
            <p:cNvPr id="487" name="Google Shape;487;p3"/>
            <p:cNvSpPr/>
            <p:nvPr/>
          </p:nvSpPr>
          <p:spPr>
            <a:xfrm rot="10800000" flipH="1">
              <a:off x="285221" y="0"/>
              <a:ext cx="298450" cy="1154113"/>
            </a:xfrm>
            <a:custGeom>
              <a:avLst/>
              <a:gdLst/>
              <a:ahLst/>
              <a:cxnLst/>
              <a:rect l="l" t="t" r="r" b="b"/>
              <a:pathLst>
                <a:path w="188" h="727" extrusionOk="0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88" name="Google Shape;488;p3"/>
            <p:cNvSpPr/>
            <p:nvPr/>
          </p:nvSpPr>
          <p:spPr>
            <a:xfrm rot="10800000" flipH="1">
              <a:off x="526521" y="1141413"/>
              <a:ext cx="157163" cy="155575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89" name="Google Shape;489;p3"/>
            <p:cNvSpPr/>
            <p:nvPr/>
          </p:nvSpPr>
          <p:spPr>
            <a:xfrm rot="10800000" flipH="1">
              <a:off x="389996" y="1792288"/>
              <a:ext cx="188913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90" name="Google Shape;490;p3"/>
            <p:cNvSpPr/>
            <p:nvPr/>
          </p:nvSpPr>
          <p:spPr>
            <a:xfrm rot="10800000" flipH="1">
              <a:off x="194733" y="0"/>
              <a:ext cx="307975" cy="1801813"/>
            </a:xfrm>
            <a:custGeom>
              <a:avLst/>
              <a:gdLst/>
              <a:ahLst/>
              <a:cxnLst/>
              <a:rect l="l" t="t" r="r" b="b"/>
              <a:pathLst>
                <a:path w="194" h="1135" extrusionOk="0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91" name="Google Shape;491;p3"/>
            <p:cNvSpPr/>
            <p:nvPr/>
          </p:nvSpPr>
          <p:spPr>
            <a:xfrm rot="10800000" flipH="1">
              <a:off x="602721" y="24288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92" name="Google Shape;492;p3"/>
            <p:cNvSpPr/>
            <p:nvPr/>
          </p:nvSpPr>
          <p:spPr>
            <a:xfrm rot="10800000" flipH="1">
              <a:off x="693208" y="0"/>
              <a:ext cx="23813" cy="252413"/>
            </a:xfrm>
            <a:prstGeom prst="rect">
              <a:avLst/>
            </a:prstGeom>
            <a:solidFill>
              <a:schemeClr val="lt2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493" name="Google Shape;493;p3"/>
          <p:cNvGrpSpPr/>
          <p:nvPr/>
        </p:nvGrpSpPr>
        <p:grpSpPr>
          <a:xfrm>
            <a:off x="8314134" y="0"/>
            <a:ext cx="488156" cy="1297781"/>
            <a:chOff x="11347978" y="0"/>
            <a:chExt cx="650875" cy="1730375"/>
          </a:xfrm>
        </p:grpSpPr>
        <p:sp>
          <p:nvSpPr>
            <p:cNvPr id="494" name="Google Shape;494;p3"/>
            <p:cNvSpPr/>
            <p:nvPr/>
          </p:nvSpPr>
          <p:spPr>
            <a:xfrm>
              <a:off x="11467041" y="0"/>
              <a:ext cx="417513" cy="512763"/>
            </a:xfrm>
            <a:custGeom>
              <a:avLst/>
              <a:gdLst/>
              <a:ahLst/>
              <a:cxnLst/>
              <a:rect l="l" t="t" r="r" b="b"/>
              <a:pathLst>
                <a:path w="263" h="323" extrusionOk="0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11347978" y="474663"/>
              <a:ext cx="157163" cy="152400"/>
            </a:xfrm>
            <a:custGeom>
              <a:avLst/>
              <a:gdLst/>
              <a:ahLst/>
              <a:cxnLst/>
              <a:rect l="l" t="t" r="r" b="b"/>
              <a:pathLst>
                <a:path w="33" h="32" extrusionOk="0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11614678" y="1539875"/>
              <a:ext cx="188913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11694053" y="4763"/>
              <a:ext cx="304800" cy="1544638"/>
            </a:xfrm>
            <a:custGeom>
              <a:avLst/>
              <a:gdLst/>
              <a:ahLst/>
              <a:cxnLst/>
              <a:rect l="l" t="t" r="r" b="b"/>
              <a:pathLst>
                <a:path w="192" h="973" extrusionOk="0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498" name="Google Shape;498;p3"/>
          <p:cNvGrpSpPr/>
          <p:nvPr/>
        </p:nvGrpSpPr>
        <p:grpSpPr>
          <a:xfrm flipH="1">
            <a:off x="330200" y="3838573"/>
            <a:ext cx="488156" cy="1297781"/>
            <a:chOff x="118533" y="5118101"/>
            <a:chExt cx="650875" cy="1730375"/>
          </a:xfrm>
        </p:grpSpPr>
        <p:sp>
          <p:nvSpPr>
            <p:cNvPr id="499" name="Google Shape;499;p3"/>
            <p:cNvSpPr/>
            <p:nvPr/>
          </p:nvSpPr>
          <p:spPr>
            <a:xfrm rot="10800000" flipH="1">
              <a:off x="237596" y="6335713"/>
              <a:ext cx="417513" cy="512763"/>
            </a:xfrm>
            <a:custGeom>
              <a:avLst/>
              <a:gdLst/>
              <a:ahLst/>
              <a:cxnLst/>
              <a:rect l="l" t="t" r="r" b="b"/>
              <a:pathLst>
                <a:path w="263" h="323" extrusionOk="0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00" name="Google Shape;500;p3"/>
            <p:cNvSpPr/>
            <p:nvPr/>
          </p:nvSpPr>
          <p:spPr>
            <a:xfrm rot="10800000" flipH="1">
              <a:off x="118533" y="6221413"/>
              <a:ext cx="157163" cy="152400"/>
            </a:xfrm>
            <a:custGeom>
              <a:avLst/>
              <a:gdLst/>
              <a:ahLst/>
              <a:cxnLst/>
              <a:rect l="l" t="t" r="r" b="b"/>
              <a:pathLst>
                <a:path w="33" h="32" extrusionOk="0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01" name="Google Shape;501;p3"/>
            <p:cNvSpPr/>
            <p:nvPr/>
          </p:nvSpPr>
          <p:spPr>
            <a:xfrm rot="10800000" flipH="1">
              <a:off x="385233" y="5118101"/>
              <a:ext cx="188913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02" name="Google Shape;502;p3"/>
            <p:cNvSpPr/>
            <p:nvPr/>
          </p:nvSpPr>
          <p:spPr>
            <a:xfrm rot="10800000" flipH="1">
              <a:off x="464608" y="5299075"/>
              <a:ext cx="304800" cy="1544638"/>
            </a:xfrm>
            <a:custGeom>
              <a:avLst/>
              <a:gdLst/>
              <a:ahLst/>
              <a:cxnLst/>
              <a:rect l="l" t="t" r="r" b="b"/>
              <a:pathLst>
                <a:path w="192" h="973" extrusionOk="0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503" name="Google Shape;503;p3"/>
          <p:cNvGrpSpPr/>
          <p:nvPr/>
        </p:nvGrpSpPr>
        <p:grpSpPr>
          <a:xfrm flipH="1">
            <a:off x="8422063" y="3650457"/>
            <a:ext cx="448867" cy="1485901"/>
            <a:chOff x="11424178" y="4867275"/>
            <a:chExt cx="598488" cy="1981201"/>
          </a:xfrm>
        </p:grpSpPr>
        <p:sp>
          <p:nvSpPr>
            <p:cNvPr id="504" name="Google Shape;504;p3"/>
            <p:cNvSpPr/>
            <p:nvPr/>
          </p:nvSpPr>
          <p:spPr>
            <a:xfrm>
              <a:off x="11514666" y="5694363"/>
              <a:ext cx="298450" cy="1154113"/>
            </a:xfrm>
            <a:custGeom>
              <a:avLst/>
              <a:gdLst/>
              <a:ahLst/>
              <a:cxnLst/>
              <a:rect l="l" t="t" r="r" b="b"/>
              <a:pathLst>
                <a:path w="188" h="727" extrusionOk="0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11755966" y="5551488"/>
              <a:ext cx="157163" cy="155575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11619441" y="4867275"/>
              <a:ext cx="188913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11424178" y="5046663"/>
              <a:ext cx="307975" cy="1801813"/>
            </a:xfrm>
            <a:custGeom>
              <a:avLst/>
              <a:gdLst/>
              <a:ahLst/>
              <a:cxnLst/>
              <a:rect l="l" t="t" r="r" b="b"/>
              <a:pathLst>
                <a:path w="194" h="1135" extrusionOk="0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11832166" y="64166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2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09" name="Google Shape;509;p3"/>
            <p:cNvSpPr/>
            <p:nvPr/>
          </p:nvSpPr>
          <p:spPr>
            <a:xfrm>
              <a:off x="11922653" y="6596063"/>
              <a:ext cx="23813" cy="252413"/>
            </a:xfrm>
            <a:prstGeom prst="rect">
              <a:avLst/>
            </a:prstGeom>
            <a:solidFill>
              <a:schemeClr val="lt2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510" name="Google Shape;510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21429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11" name="Google Shape;511;p3"/>
          <p:cNvSpPr/>
          <p:nvPr/>
        </p:nvSpPr>
        <p:spPr>
          <a:xfrm>
            <a:off x="692150" y="574675"/>
            <a:ext cx="7759699" cy="3994149"/>
          </a:xfrm>
          <a:prstGeom prst="round2DiagRect">
            <a:avLst>
              <a:gd name="adj1" fmla="val 4147"/>
              <a:gd name="adj2" fmla="val 0"/>
            </a:avLst>
          </a:prstGeom>
          <a:solidFill>
            <a:srgbClr val="121429">
              <a:alpha val="80000"/>
            </a:srgbClr>
          </a:solidFill>
          <a:ln w="19050" cap="sq" cmpd="sng">
            <a:solidFill>
              <a:srgbClr val="FF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12" name="Google Shape;512;p3"/>
          <p:cNvSpPr txBox="1">
            <a:spLocks noGrp="1"/>
          </p:cNvSpPr>
          <p:nvPr>
            <p:ph type="title"/>
          </p:nvPr>
        </p:nvSpPr>
        <p:spPr>
          <a:xfrm>
            <a:off x="1178917" y="750486"/>
            <a:ext cx="6786164" cy="442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Twentieth Century"/>
              <a:buNone/>
            </a:pPr>
            <a:r>
              <a:rPr lang="en-IN" sz="2800" b="1">
                <a:solidFill>
                  <a:srgbClr val="FFFFFF"/>
                </a:solidFill>
              </a:rPr>
              <a:t>EXECUTIVE SUMMARY</a:t>
            </a:r>
            <a:endParaRPr/>
          </a:p>
        </p:txBody>
      </p:sp>
      <p:sp>
        <p:nvSpPr>
          <p:cNvPr id="513" name="Google Shape;513;p3"/>
          <p:cNvSpPr txBox="1">
            <a:spLocks noGrp="1"/>
          </p:cNvSpPr>
          <p:nvPr>
            <p:ph type="body" idx="1"/>
          </p:nvPr>
        </p:nvSpPr>
        <p:spPr>
          <a:xfrm>
            <a:off x="993379" y="1154906"/>
            <a:ext cx="7237767" cy="3325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492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IN" sz="1900"/>
              <a:t>Deploy drone hubs in Massachusetts </a:t>
            </a:r>
            <a:endParaRPr sz="1900"/>
          </a:p>
          <a:p>
            <a:pPr marL="457200" lvl="0" indent="-3492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IN" sz="1900"/>
              <a:t>Global e-commerce growth </a:t>
            </a:r>
            <a:endParaRPr sz="1900"/>
          </a:p>
          <a:p>
            <a:pPr marL="457200" lvl="0" indent="-3492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IN" sz="1900"/>
              <a:t>MK30 drones </a:t>
            </a:r>
            <a:endParaRPr sz="1900"/>
          </a:p>
          <a:p>
            <a:pPr marL="457200" lvl="0" indent="-3492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IN" sz="1900"/>
              <a:t>Ideal market for initial adoption</a:t>
            </a:r>
            <a:endParaRPr sz="1900"/>
          </a:p>
          <a:p>
            <a:pPr marL="457200" lvl="0" indent="-3492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-IN" sz="1900"/>
              <a:t>Launch phased hubs in high-potential areas</a:t>
            </a:r>
            <a:endParaRPr sz="22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8" name="Google Shape;518;p4"/>
          <p:cNvGrpSpPr/>
          <p:nvPr/>
        </p:nvGrpSpPr>
        <p:grpSpPr>
          <a:xfrm>
            <a:off x="0" y="0"/>
            <a:ext cx="9144002" cy="5143500"/>
            <a:chOff x="0" y="-1"/>
            <a:chExt cx="12192003" cy="6858001"/>
          </a:xfrm>
        </p:grpSpPr>
        <p:sp>
          <p:nvSpPr>
            <p:cNvPr id="519" name="Google Shape;519;p4"/>
            <p:cNvSpPr/>
            <p:nvPr/>
          </p:nvSpPr>
          <p:spPr>
            <a:xfrm>
              <a:off x="1" y="-1"/>
              <a:ext cx="12192000" cy="6858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pic>
          <p:nvPicPr>
            <p:cNvPr id="520" name="Google Shape;520;p4"/>
            <p:cNvPicPr preferRelativeResize="0"/>
            <p:nvPr/>
          </p:nvPicPr>
          <p:blipFill rotWithShape="1">
            <a:blip r:embed="rId4">
              <a:alphaModFix amt="30000"/>
            </a:blip>
            <a:srcRect/>
            <a:stretch/>
          </p:blipFill>
          <p:spPr>
            <a:xfrm>
              <a:off x="0" y="-1"/>
              <a:ext cx="12192003" cy="68580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1" name="Google Shape;521;p4" descr="Digital graphs and numbers in 3D"/>
          <p:cNvPicPr preferRelativeResize="0"/>
          <p:nvPr/>
        </p:nvPicPr>
        <p:blipFill rotWithShape="1">
          <a:blip r:embed="rId5">
            <a:alphaModFix/>
          </a:blip>
          <a:srcRect t="7852" r="-1" b="7852"/>
          <a:stretch/>
        </p:blipFill>
        <p:spPr>
          <a:xfrm>
            <a:off x="2708" y="10"/>
            <a:ext cx="9141292" cy="51434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4"/>
          <p:cNvGrpSpPr/>
          <p:nvPr/>
        </p:nvGrpSpPr>
        <p:grpSpPr>
          <a:xfrm>
            <a:off x="279400" y="1"/>
            <a:ext cx="8591552" cy="5136358"/>
            <a:chOff x="372533" y="0"/>
            <a:chExt cx="11455400" cy="6848476"/>
          </a:xfrm>
        </p:grpSpPr>
        <p:sp>
          <p:nvSpPr>
            <p:cNvPr id="523" name="Google Shape;523;p4"/>
            <p:cNvSpPr/>
            <p:nvPr/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dk1">
                <a:alpha val="80000"/>
              </a:schemeClr>
            </a:solidFill>
            <a:ln w="19050" cap="sq" cmpd="sng">
              <a:solidFill>
                <a:schemeClr val="lt2">
                  <a:alpha val="6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889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524" name="Google Shape;524;p4"/>
            <p:cNvGrpSpPr/>
            <p:nvPr/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525" name="Google Shape;525;p4"/>
              <p:cNvSpPr/>
              <p:nvPr/>
            </p:nvSpPr>
            <p:spPr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lt2">
                  <a:alpha val="8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26" name="Google Shape;526;p4"/>
              <p:cNvSpPr/>
              <p:nvPr/>
            </p:nvSpPr>
            <p:spPr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lt2">
                  <a:alpha val="8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27" name="Google Shape;527;p4"/>
              <p:cNvSpPr/>
              <p:nvPr/>
            </p:nvSpPr>
            <p:spPr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lt2">
                  <a:alpha val="8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28" name="Google Shape;528;p4"/>
              <p:cNvSpPr/>
              <p:nvPr/>
            </p:nvSpPr>
            <p:spPr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lt2">
                  <a:alpha val="8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  <p:grpSp>
          <p:nvGrpSpPr>
            <p:cNvPr id="529" name="Google Shape;529;p4"/>
            <p:cNvGrpSpPr/>
            <p:nvPr/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530" name="Google Shape;530;p4"/>
              <p:cNvSpPr/>
              <p:nvPr/>
            </p:nvSpPr>
            <p:spPr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lt2">
                  <a:alpha val="8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31" name="Google Shape;531;p4"/>
              <p:cNvSpPr/>
              <p:nvPr/>
            </p:nvSpPr>
            <p:spPr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lt2">
                  <a:alpha val="8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32" name="Google Shape;532;p4"/>
              <p:cNvSpPr/>
              <p:nvPr/>
            </p:nvSpPr>
            <p:spPr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lt2">
                  <a:alpha val="8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33" name="Google Shape;533;p4"/>
              <p:cNvSpPr/>
              <p:nvPr/>
            </p:nvSpPr>
            <p:spPr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lt2">
                  <a:alpha val="8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34" name="Google Shape;534;p4"/>
              <p:cNvSpPr/>
              <p:nvPr/>
            </p:nvSpPr>
            <p:spPr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lt2">
                  <a:alpha val="8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35" name="Google Shape;535;p4"/>
              <p:cNvSpPr/>
              <p:nvPr/>
            </p:nvSpPr>
            <p:spPr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lt2">
                  <a:alpha val="8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  <p:grpSp>
          <p:nvGrpSpPr>
            <p:cNvPr id="536" name="Google Shape;536;p4"/>
            <p:cNvGrpSpPr/>
            <p:nvPr/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537" name="Google Shape;537;p4"/>
              <p:cNvSpPr/>
              <p:nvPr/>
            </p:nvSpPr>
            <p:spPr>
              <a:xfrm rot="10800000" flipH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lt2">
                  <a:alpha val="8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38" name="Google Shape;538;p4"/>
              <p:cNvSpPr/>
              <p:nvPr/>
            </p:nvSpPr>
            <p:spPr>
              <a:xfrm rot="10800000" flipH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lt2">
                  <a:alpha val="8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39" name="Google Shape;539;p4"/>
              <p:cNvSpPr/>
              <p:nvPr/>
            </p:nvSpPr>
            <p:spPr>
              <a:xfrm rot="10800000" flipH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lt2">
                  <a:alpha val="8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40" name="Google Shape;540;p4"/>
              <p:cNvSpPr/>
              <p:nvPr/>
            </p:nvSpPr>
            <p:spPr>
              <a:xfrm rot="10800000" flipH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lt2">
                  <a:alpha val="8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  <p:grpSp>
          <p:nvGrpSpPr>
            <p:cNvPr id="541" name="Google Shape;541;p4"/>
            <p:cNvGrpSpPr/>
            <p:nvPr/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542" name="Google Shape;542;p4"/>
              <p:cNvSpPr/>
              <p:nvPr/>
            </p:nvSpPr>
            <p:spPr>
              <a:xfrm rot="10800000" flipH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lt2">
                  <a:alpha val="8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43" name="Google Shape;543;p4"/>
              <p:cNvSpPr/>
              <p:nvPr/>
            </p:nvSpPr>
            <p:spPr>
              <a:xfrm rot="10800000" flipH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lt2">
                  <a:alpha val="8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44" name="Google Shape;544;p4"/>
              <p:cNvSpPr/>
              <p:nvPr/>
            </p:nvSpPr>
            <p:spPr>
              <a:xfrm rot="10800000" flipH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lt2">
                  <a:alpha val="8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45" name="Google Shape;545;p4"/>
              <p:cNvSpPr/>
              <p:nvPr/>
            </p:nvSpPr>
            <p:spPr>
              <a:xfrm rot="10800000" flipH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lt2">
                  <a:alpha val="8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46" name="Google Shape;546;p4"/>
              <p:cNvSpPr/>
              <p:nvPr/>
            </p:nvSpPr>
            <p:spPr>
              <a:xfrm rot="10800000" flipH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lt2">
                  <a:alpha val="8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547" name="Google Shape;547;p4"/>
              <p:cNvSpPr/>
              <p:nvPr/>
            </p:nvSpPr>
            <p:spPr>
              <a:xfrm rot="10800000" flipH="1">
                <a:off x="693208" y="0"/>
                <a:ext cx="23813" cy="252413"/>
              </a:xfrm>
              <a:prstGeom prst="rect">
                <a:avLst/>
              </a:prstGeom>
              <a:solidFill>
                <a:schemeClr val="lt2">
                  <a:alpha val="8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</p:grpSp>
      </p:grpSp>
      <p:sp>
        <p:nvSpPr>
          <p:cNvPr id="548" name="Google Shape;548;p4"/>
          <p:cNvSpPr txBox="1">
            <a:spLocks noGrp="1"/>
          </p:cNvSpPr>
          <p:nvPr>
            <p:ph type="title"/>
          </p:nvPr>
        </p:nvSpPr>
        <p:spPr>
          <a:xfrm>
            <a:off x="857250" y="755649"/>
            <a:ext cx="7429499" cy="8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</a:pPr>
            <a:r>
              <a:rPr lang="en-IN" b="1"/>
              <a:t>ONLINE BUSINESS TRENDS</a:t>
            </a:r>
            <a:endParaRPr/>
          </a:p>
        </p:txBody>
      </p:sp>
      <p:sp>
        <p:nvSpPr>
          <p:cNvPr id="549" name="Google Shape;549;p4"/>
          <p:cNvSpPr txBox="1">
            <a:spLocks noGrp="1"/>
          </p:cNvSpPr>
          <p:nvPr>
            <p:ph type="body" idx="1"/>
          </p:nvPr>
        </p:nvSpPr>
        <p:spPr>
          <a:xfrm>
            <a:off x="818357" y="1485902"/>
            <a:ext cx="7468393" cy="2793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IN" sz="1700"/>
              <a:t>E-commerce sales projected to hit $6.56T globally and $1.19T in the U.S. by 2025</a:t>
            </a:r>
            <a:endParaRPr sz="1700"/>
          </a:p>
          <a:p>
            <a:pPr marL="45720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IN" sz="1700"/>
              <a:t>Amazon holds 37.6% of U.S. e-commerce share</a:t>
            </a:r>
            <a:endParaRPr sz="1700"/>
          </a:p>
          <a:p>
            <a:pPr marL="914400" lvl="1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IN" sz="1700"/>
              <a:t>86% of its shipments are drone-suitable</a:t>
            </a:r>
            <a:endParaRPr sz="1700"/>
          </a:p>
          <a:p>
            <a:pPr marL="45720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IN" sz="1700"/>
              <a:t>Prioritize lightweight, urgent-need items </a:t>
            </a:r>
            <a:endParaRPr sz="1700"/>
          </a:p>
          <a:p>
            <a:pPr marL="45720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IN" sz="1700"/>
              <a:t>Rapid drone delivery of critical medicines </a:t>
            </a:r>
            <a:endParaRPr sz="2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"/>
          <p:cNvSpPr txBox="1">
            <a:spLocks noGrp="1"/>
          </p:cNvSpPr>
          <p:nvPr>
            <p:ph type="title"/>
          </p:nvPr>
        </p:nvSpPr>
        <p:spPr>
          <a:xfrm>
            <a:off x="857250" y="98128"/>
            <a:ext cx="7429499" cy="594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wentieth Century"/>
              <a:buNone/>
            </a:pPr>
            <a:r>
              <a:rPr lang="en-IN" sz="2800" b="1"/>
              <a:t>POPULATION &amp; DEMOGRAPHICS</a:t>
            </a:r>
            <a:endParaRPr/>
          </a:p>
        </p:txBody>
      </p:sp>
      <p:pic>
        <p:nvPicPr>
          <p:cNvPr id="555" name="Google Shape;555;p5" descr="A map of the state of massachusetts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 l="191" r="14663" b="2"/>
          <a:stretch/>
        </p:blipFill>
        <p:spPr>
          <a:xfrm>
            <a:off x="725430" y="1677479"/>
            <a:ext cx="3516925" cy="2302686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CCDFFB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pic>
      <p:grpSp>
        <p:nvGrpSpPr>
          <p:cNvPr id="556" name="Google Shape;556;p5"/>
          <p:cNvGrpSpPr/>
          <p:nvPr/>
        </p:nvGrpSpPr>
        <p:grpSpPr>
          <a:xfrm>
            <a:off x="4506250" y="924869"/>
            <a:ext cx="3984171" cy="3650261"/>
            <a:chOff x="0" y="0"/>
            <a:chExt cx="3984171" cy="899500"/>
          </a:xfrm>
        </p:grpSpPr>
        <p:sp>
          <p:nvSpPr>
            <p:cNvPr id="557" name="Google Shape;557;p5"/>
            <p:cNvSpPr/>
            <p:nvPr/>
          </p:nvSpPr>
          <p:spPr>
            <a:xfrm>
              <a:off x="0" y="0"/>
              <a:ext cx="3984171" cy="899437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158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5"/>
            <p:cNvSpPr txBox="1"/>
            <p:nvPr/>
          </p:nvSpPr>
          <p:spPr>
            <a:xfrm>
              <a:off x="43900" y="100"/>
              <a:ext cx="3896400" cy="89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53325" rIns="53325" bIns="53325" anchor="ctr" anchorCtr="0">
              <a:noAutofit/>
            </a:bodyPr>
            <a:lstStyle/>
            <a:p>
              <a:pPr marL="457200" lvl="0" indent="-355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Twentieth Century"/>
                <a:buChar char="●"/>
              </a:pPr>
              <a:r>
                <a:rPr lang="en-IN" sz="20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7.1 million residents </a:t>
              </a:r>
              <a:endParaRPr sz="2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pPr marL="914400" lvl="1" indent="-355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Twentieth Century"/>
                <a:buChar char="○"/>
              </a:pPr>
              <a:r>
                <a:rPr lang="en-IN" sz="20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35% aged 20–44</a:t>
              </a:r>
              <a:endParaRPr sz="2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pPr marL="914400" lvl="1" indent="-355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Twentieth Century"/>
                <a:buChar char="○"/>
              </a:pPr>
              <a:r>
                <a:rPr lang="en-IN" sz="20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17% seniors aged 65+</a:t>
              </a:r>
              <a:endParaRPr sz="2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pPr marL="457200" lvl="0" indent="-355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Twentieth Century"/>
                <a:buChar char="●"/>
              </a:pPr>
              <a:r>
                <a:rPr lang="en-IN" sz="20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Target Urban Areas</a:t>
              </a:r>
              <a:endParaRPr sz="22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pPr marL="457200" lvl="0" indent="-355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Twentieth Century"/>
                <a:buChar char="●"/>
              </a:pPr>
              <a:r>
                <a:rPr lang="en-IN" sz="20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3rd nationally in online shopping</a:t>
              </a:r>
              <a:endParaRPr sz="2200">
                <a:solidFill>
                  <a:schemeClr val="dk1"/>
                </a:solidFill>
              </a:endParaRPr>
            </a:p>
            <a:p>
              <a:pPr marL="457200" lvl="0" indent="-355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Twentieth Century"/>
                <a:buChar char="●"/>
              </a:pPr>
              <a:r>
                <a:rPr lang="en-IN" sz="20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Median</a:t>
              </a:r>
              <a:r>
                <a:rPr lang="en-IN" sz="2000" b="1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</a:t>
              </a:r>
              <a:r>
                <a:rPr lang="en-IN" sz="20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household income: ~$95K</a:t>
              </a:r>
              <a:endParaRPr sz="2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Twentieth Century"/>
                <a:buNone/>
              </a:pPr>
              <a:endParaRPr sz="160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" name="Google Shape;563;p6"/>
          <p:cNvGrpSpPr/>
          <p:nvPr/>
        </p:nvGrpSpPr>
        <p:grpSpPr>
          <a:xfrm>
            <a:off x="0" y="0"/>
            <a:ext cx="9144004" cy="5143500"/>
            <a:chOff x="0" y="-1"/>
            <a:chExt cx="12192005" cy="6858000"/>
          </a:xfrm>
        </p:grpSpPr>
        <p:sp>
          <p:nvSpPr>
            <p:cNvPr id="564" name="Google Shape;564;p6"/>
            <p:cNvSpPr/>
            <p:nvPr/>
          </p:nvSpPr>
          <p:spPr>
            <a:xfrm>
              <a:off x="1" y="-1"/>
              <a:ext cx="12192000" cy="6858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pic>
          <p:nvPicPr>
            <p:cNvPr id="565" name="Google Shape;565;p6"/>
            <p:cNvPicPr preferRelativeResize="0"/>
            <p:nvPr/>
          </p:nvPicPr>
          <p:blipFill rotWithShape="1">
            <a:blip r:embed="rId4">
              <a:alphaModFix amt="30000"/>
            </a:blip>
            <a:srcRect/>
            <a:stretch/>
          </p:blipFill>
          <p:spPr>
            <a:xfrm>
              <a:off x="0" y="-1"/>
              <a:ext cx="12192005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6" name="Google Shape;566;p6"/>
          <p:cNvSpPr txBox="1">
            <a:spLocks noGrp="1"/>
          </p:cNvSpPr>
          <p:nvPr>
            <p:ph type="title"/>
          </p:nvPr>
        </p:nvSpPr>
        <p:spPr>
          <a:xfrm>
            <a:off x="4039227" y="19751"/>
            <a:ext cx="4538100" cy="11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wentieth Century"/>
              <a:buNone/>
            </a:pPr>
            <a:r>
              <a:rPr lang="en-IN" sz="2800" b="1"/>
              <a:t>LOCATION PLANNING OVERVIEW</a:t>
            </a:r>
            <a:endParaRPr/>
          </a:p>
        </p:txBody>
      </p:sp>
      <p:pic>
        <p:nvPicPr>
          <p:cNvPr id="567" name="Google Shape;567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402" y="892273"/>
            <a:ext cx="2327900" cy="60293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8" name="Google Shape;568;p6"/>
          <p:cNvGrpSpPr/>
          <p:nvPr/>
        </p:nvGrpSpPr>
        <p:grpSpPr>
          <a:xfrm>
            <a:off x="-1" y="0"/>
            <a:ext cx="1728788" cy="5143500"/>
            <a:chOff x="0" y="0"/>
            <a:chExt cx="2305051" cy="6858001"/>
          </a:xfrm>
        </p:grpSpPr>
        <p:sp>
          <p:nvSpPr>
            <p:cNvPr id="569" name="Google Shape;569;p6"/>
            <p:cNvSpPr/>
            <p:nvPr/>
          </p:nvSpPr>
          <p:spPr>
            <a:xfrm>
              <a:off x="1209675" y="4763"/>
              <a:ext cx="23700" cy="2181300"/>
            </a:xfrm>
            <a:prstGeom prst="rect">
              <a:avLst/>
            </a:prstGeom>
            <a:solidFill>
              <a:schemeClr val="lt1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70" name="Google Shape;570;p6"/>
            <p:cNvSpPr/>
            <p:nvPr/>
          </p:nvSpPr>
          <p:spPr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71" name="Google Shape;571;p6"/>
            <p:cNvSpPr/>
            <p:nvPr/>
          </p:nvSpPr>
          <p:spPr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72" name="Google Shape;572;p6"/>
            <p:cNvSpPr/>
            <p:nvPr/>
          </p:nvSpPr>
          <p:spPr>
            <a:xfrm>
              <a:off x="414338" y="9525"/>
              <a:ext cx="28500" cy="4481400"/>
            </a:xfrm>
            <a:prstGeom prst="rect">
              <a:avLst/>
            </a:prstGeom>
            <a:solidFill>
              <a:schemeClr val="lt1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73" name="Google Shape;573;p6"/>
            <p:cNvSpPr/>
            <p:nvPr/>
          </p:nvSpPr>
          <p:spPr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74" name="Google Shape;574;p6"/>
            <p:cNvSpPr/>
            <p:nvPr/>
          </p:nvSpPr>
          <p:spPr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chemeClr val="lt1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75" name="Google Shape;575;p6"/>
            <p:cNvSpPr/>
            <p:nvPr/>
          </p:nvSpPr>
          <p:spPr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l" t="t" r="r" b="b"/>
              <a:pathLst>
                <a:path w="237" h="1135" extrusionOk="0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chemeClr val="lt1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76" name="Google Shape;576;p6"/>
            <p:cNvSpPr/>
            <p:nvPr/>
          </p:nvSpPr>
          <p:spPr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77" name="Google Shape;577;p6"/>
            <p:cNvSpPr/>
            <p:nvPr/>
          </p:nvSpPr>
          <p:spPr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chemeClr val="lt1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78" name="Google Shape;578;p6"/>
            <p:cNvSpPr/>
            <p:nvPr/>
          </p:nvSpPr>
          <p:spPr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lt1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79" name="Google Shape;579;p6"/>
            <p:cNvSpPr/>
            <p:nvPr/>
          </p:nvSpPr>
          <p:spPr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80" name="Google Shape;580;p6"/>
            <p:cNvSpPr/>
            <p:nvPr/>
          </p:nvSpPr>
          <p:spPr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81" name="Google Shape;581;p6"/>
            <p:cNvSpPr/>
            <p:nvPr/>
          </p:nvSpPr>
          <p:spPr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l" t="t" r="r" b="b"/>
              <a:pathLst>
                <a:path w="264" h="329" extrusionOk="0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chemeClr val="lt1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82" name="Google Shape;582;p6"/>
            <p:cNvSpPr/>
            <p:nvPr/>
          </p:nvSpPr>
          <p:spPr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83" name="Google Shape;583;p6"/>
            <p:cNvSpPr/>
            <p:nvPr/>
          </p:nvSpPr>
          <p:spPr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chemeClr val="lt1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84" name="Google Shape;584;p6"/>
            <p:cNvSpPr/>
            <p:nvPr/>
          </p:nvSpPr>
          <p:spPr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85" name="Google Shape;585;p6"/>
            <p:cNvSpPr/>
            <p:nvPr/>
          </p:nvSpPr>
          <p:spPr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86" name="Google Shape;586;p6"/>
            <p:cNvSpPr/>
            <p:nvPr/>
          </p:nvSpPr>
          <p:spPr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l" t="t" r="r" b="b"/>
              <a:pathLst>
                <a:path w="213" h="766" extrusionOk="0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solidFill>
              <a:schemeClr val="lt1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87" name="Google Shape;587;p6"/>
            <p:cNvSpPr/>
            <p:nvPr/>
          </p:nvSpPr>
          <p:spPr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88" name="Google Shape;588;p6"/>
            <p:cNvSpPr/>
            <p:nvPr/>
          </p:nvSpPr>
          <p:spPr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89" name="Google Shape;589;p6"/>
            <p:cNvSpPr/>
            <p:nvPr/>
          </p:nvSpPr>
          <p:spPr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l" t="t" r="r" b="b"/>
              <a:pathLst>
                <a:path w="84" h="168" extrusionOk="0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chemeClr val="lt1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90" name="Google Shape;590;p6"/>
            <p:cNvSpPr/>
            <p:nvPr/>
          </p:nvSpPr>
          <p:spPr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91" name="Google Shape;591;p6"/>
            <p:cNvSpPr/>
            <p:nvPr/>
          </p:nvSpPr>
          <p:spPr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l" t="t" r="r" b="b"/>
              <a:pathLst>
                <a:path w="84" h="170" extrusionOk="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chemeClr val="lt1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92" name="Google Shape;592;p6"/>
            <p:cNvSpPr/>
            <p:nvPr/>
          </p:nvSpPr>
          <p:spPr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93" name="Google Shape;593;p6"/>
            <p:cNvSpPr/>
            <p:nvPr/>
          </p:nvSpPr>
          <p:spPr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l" t="t" r="r" b="b"/>
              <a:pathLst>
                <a:path w="195" h="982" extrusionOk="0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chemeClr val="lt1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94" name="Google Shape;594;p6"/>
            <p:cNvSpPr/>
            <p:nvPr/>
          </p:nvSpPr>
          <p:spPr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95" name="Google Shape;595;p6"/>
            <p:cNvSpPr/>
            <p:nvPr/>
          </p:nvSpPr>
          <p:spPr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l" t="t" r="r" b="b"/>
              <a:pathLst>
                <a:path w="192" h="1120" extrusionOk="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solidFill>
              <a:schemeClr val="lt1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96" name="Google Shape;596;p6"/>
            <p:cNvSpPr/>
            <p:nvPr/>
          </p:nvSpPr>
          <p:spPr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97" name="Google Shape;597;p6"/>
            <p:cNvSpPr/>
            <p:nvPr/>
          </p:nvSpPr>
          <p:spPr>
            <a:xfrm>
              <a:off x="642938" y="6610350"/>
              <a:ext cx="23700" cy="243000"/>
            </a:xfrm>
            <a:prstGeom prst="rect">
              <a:avLst/>
            </a:prstGeom>
            <a:solidFill>
              <a:schemeClr val="lt1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98" name="Google Shape;598;p6"/>
            <p:cNvSpPr/>
            <p:nvPr/>
          </p:nvSpPr>
          <p:spPr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599" name="Google Shape;599;p6"/>
            <p:cNvSpPr/>
            <p:nvPr/>
          </p:nvSpPr>
          <p:spPr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l" t="t" r="r" b="b"/>
              <a:pathLst>
                <a:path w="120" h="291" extrusionOk="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solidFill>
              <a:schemeClr val="lt1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00" name="Google Shape;600;p6"/>
            <p:cNvSpPr/>
            <p:nvPr/>
          </p:nvSpPr>
          <p:spPr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l" t="t" r="r" b="b"/>
              <a:pathLst>
                <a:path w="135" h="476" extrusionOk="0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chemeClr val="lt1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01" name="Google Shape;601;p6"/>
            <p:cNvSpPr/>
            <p:nvPr/>
          </p:nvSpPr>
          <p:spPr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chemeClr val="lt1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02" name="Google Shape;602;p6"/>
            <p:cNvSpPr/>
            <p:nvPr/>
          </p:nvSpPr>
          <p:spPr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l" t="t" r="r" b="b"/>
              <a:pathLst>
                <a:path w="402" h="2536" extrusionOk="0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chemeClr val="lt1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03" name="Google Shape;603;p6"/>
            <p:cNvSpPr/>
            <p:nvPr/>
          </p:nvSpPr>
          <p:spPr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lt1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04" name="Google Shape;604;p6"/>
            <p:cNvSpPr/>
            <p:nvPr/>
          </p:nvSpPr>
          <p:spPr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lt1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05" name="Google Shape;605;p6"/>
            <p:cNvSpPr/>
            <p:nvPr/>
          </p:nvSpPr>
          <p:spPr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l" t="t" r="r" b="b"/>
              <a:pathLst>
                <a:path w="90" h="299" extrusionOk="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chemeClr val="lt1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06" name="Google Shape;606;p6"/>
            <p:cNvSpPr/>
            <p:nvPr/>
          </p:nvSpPr>
          <p:spPr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chemeClr val="lt1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07" name="Google Shape;607;p6"/>
            <p:cNvSpPr/>
            <p:nvPr/>
          </p:nvSpPr>
          <p:spPr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l" t="t" r="r" b="b"/>
              <a:pathLst>
                <a:path w="72" h="285" extrusionOk="0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chemeClr val="lt1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08" name="Google Shape;608;p6"/>
            <p:cNvSpPr/>
            <p:nvPr/>
          </p:nvSpPr>
          <p:spPr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lt1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09" name="Google Shape;609;p6"/>
            <p:cNvSpPr/>
            <p:nvPr/>
          </p:nvSpPr>
          <p:spPr>
            <a:xfrm>
              <a:off x="1228725" y="4662488"/>
              <a:ext cx="23700" cy="2181300"/>
            </a:xfrm>
            <a:prstGeom prst="rect">
              <a:avLst/>
            </a:prstGeom>
            <a:solidFill>
              <a:schemeClr val="lt1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10" name="Google Shape;610;p6"/>
            <p:cNvSpPr/>
            <p:nvPr/>
          </p:nvSpPr>
          <p:spPr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l" t="t" r="r" b="b"/>
              <a:pathLst>
                <a:path w="234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lt1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11" name="Google Shape;611;p6"/>
            <p:cNvSpPr/>
            <p:nvPr/>
          </p:nvSpPr>
          <p:spPr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12" name="Google Shape;612;p6"/>
            <p:cNvSpPr/>
            <p:nvPr/>
          </p:nvSpPr>
          <p:spPr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l" t="t" r="r" b="b"/>
              <a:pathLst>
                <a:path w="219" h="1802" extrusionOk="0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solidFill>
              <a:schemeClr val="lt1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13" name="Google Shape;613;p6"/>
            <p:cNvSpPr/>
            <p:nvPr/>
          </p:nvSpPr>
          <p:spPr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14" name="Google Shape;614;p6"/>
            <p:cNvSpPr/>
            <p:nvPr/>
          </p:nvSpPr>
          <p:spPr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15" name="Google Shape;615;p6"/>
            <p:cNvSpPr/>
            <p:nvPr/>
          </p:nvSpPr>
          <p:spPr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lt1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16" name="Google Shape;616;p6"/>
            <p:cNvSpPr/>
            <p:nvPr/>
          </p:nvSpPr>
          <p:spPr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lt1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17" name="Google Shape;617;p6"/>
            <p:cNvSpPr/>
            <p:nvPr/>
          </p:nvSpPr>
          <p:spPr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18" name="Google Shape;618;p6"/>
            <p:cNvSpPr/>
            <p:nvPr/>
          </p:nvSpPr>
          <p:spPr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19" name="Google Shape;619;p6"/>
            <p:cNvSpPr/>
            <p:nvPr/>
          </p:nvSpPr>
          <p:spPr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l" t="t" r="r" b="b"/>
              <a:pathLst>
                <a:path w="264" h="332" extrusionOk="0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solidFill>
              <a:schemeClr val="lt1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20" name="Google Shape;620;p6"/>
            <p:cNvSpPr/>
            <p:nvPr/>
          </p:nvSpPr>
          <p:spPr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lt1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21" name="Google Shape;621;p6"/>
            <p:cNvSpPr/>
            <p:nvPr/>
          </p:nvSpPr>
          <p:spPr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l" t="t" r="r" b="b"/>
              <a:pathLst>
                <a:path w="147" h="3215" extrusionOk="0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chemeClr val="lt1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22" name="Google Shape;622;p6"/>
            <p:cNvSpPr/>
            <p:nvPr/>
          </p:nvSpPr>
          <p:spPr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623" name="Google Shape;623;p6"/>
          <p:cNvSpPr txBox="1">
            <a:spLocks noGrp="1"/>
          </p:cNvSpPr>
          <p:nvPr>
            <p:ph type="body" idx="1"/>
          </p:nvPr>
        </p:nvSpPr>
        <p:spPr>
          <a:xfrm>
            <a:off x="3640369" y="1085696"/>
            <a:ext cx="5253600" cy="38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IN" sz="1400"/>
              <a:t>Hubs placed to maximize:</a:t>
            </a:r>
            <a:endParaRPr sz="1400"/>
          </a:p>
          <a:p>
            <a:pPr marL="914400" lvl="1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IN" sz="1400"/>
              <a:t>Coverage</a:t>
            </a:r>
            <a:endParaRPr sz="1400"/>
          </a:p>
          <a:p>
            <a:pPr marL="914400" lvl="1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IN" sz="1400"/>
              <a:t>Efficiency</a:t>
            </a:r>
            <a:endParaRPr sz="1400"/>
          </a:p>
          <a:p>
            <a:pPr marL="914400" lvl="1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IN" sz="1400"/>
              <a:t>Customer Satisfaction</a:t>
            </a:r>
            <a:endParaRPr sz="1400"/>
          </a:p>
          <a:p>
            <a:pPr marL="457200" lvl="0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IN" sz="1400"/>
              <a:t>High Income</a:t>
            </a:r>
            <a:endParaRPr sz="1400"/>
          </a:p>
          <a:p>
            <a:pPr marL="457200" lvl="0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IN" sz="1400"/>
              <a:t>Dense population (7 mile radius)</a:t>
            </a:r>
            <a:endParaRPr sz="1400"/>
          </a:p>
          <a:p>
            <a:pPr marL="457200" lvl="0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IN" sz="1400"/>
              <a:t>Airspace safety</a:t>
            </a:r>
            <a:br>
              <a:rPr lang="en-IN" sz="1100"/>
            </a:br>
            <a:r>
              <a:rPr lang="en-IN" sz="1100"/>
              <a:t> </a:t>
            </a:r>
            <a:endParaRPr sz="1100"/>
          </a:p>
        </p:txBody>
      </p:sp>
      <p:graphicFrame>
        <p:nvGraphicFramePr>
          <p:cNvPr id="624" name="Google Shape;624;p6"/>
          <p:cNvGraphicFramePr/>
          <p:nvPr/>
        </p:nvGraphicFramePr>
        <p:xfrm>
          <a:off x="3812203" y="2922984"/>
          <a:ext cx="4885275" cy="1873760"/>
        </p:xfrm>
        <a:graphic>
          <a:graphicData uri="http://schemas.openxmlformats.org/drawingml/2006/table">
            <a:tbl>
              <a:tblPr firstRow="1" bandRow="1">
                <a:noFill/>
                <a:tableStyleId>{E46A5D44-80BB-429D-BE2E-362A1FDEAB6C}</a:tableStyleId>
              </a:tblPr>
              <a:tblGrid>
                <a:gridCol w="162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8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8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strike="noStrike" cap="none"/>
                        <a:t>Region</a:t>
                      </a:r>
                      <a:endParaRPr sz="1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/>
                        <a:t>City</a:t>
                      </a:r>
                      <a:endParaRPr sz="12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/>
                        <a:t>Justification</a:t>
                      </a:r>
                      <a:endParaRPr sz="12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/>
                        <a:t>Western MA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/>
                        <a:t>Springfield, Northampton 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/>
                        <a:t>low airspace congestion, community access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/>
                        <a:t>Central MA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/>
                        <a:t>Worcester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/>
                        <a:t>urban-suburban mix, growing economy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/>
                        <a:t>Eastern MA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/>
                        <a:t>Waltham, Framingham, Quincy 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/>
                        <a:t>affluent suburbs, high Prime adoption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630" name="Google Shape;630;p7"/>
          <p:cNvPicPr preferRelativeResize="0"/>
          <p:nvPr/>
        </p:nvPicPr>
        <p:blipFill rotWithShape="1">
          <a:blip r:embed="rId4">
            <a:alphaModFix amt="30000"/>
          </a:blip>
          <a:srcRect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7"/>
          <p:cNvSpPr txBox="1">
            <a:spLocks noGrp="1"/>
          </p:cNvSpPr>
          <p:nvPr>
            <p:ph type="title"/>
          </p:nvPr>
        </p:nvSpPr>
        <p:spPr>
          <a:xfrm>
            <a:off x="1047765" y="6044"/>
            <a:ext cx="7470454" cy="778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wentieth Century"/>
              <a:buNone/>
            </a:pPr>
            <a:r>
              <a:rPr lang="en-IN" sz="2800" b="1"/>
              <a:t>DEPLOYMENT STRATEGY AND IMPACT</a:t>
            </a:r>
            <a:endParaRPr/>
          </a:p>
        </p:txBody>
      </p:sp>
      <p:sp>
        <p:nvSpPr>
          <p:cNvPr id="632" name="Google Shape;632;p7"/>
          <p:cNvSpPr txBox="1">
            <a:spLocks noGrp="1"/>
          </p:cNvSpPr>
          <p:nvPr>
            <p:ph type="body" idx="1"/>
          </p:nvPr>
        </p:nvSpPr>
        <p:spPr>
          <a:xfrm>
            <a:off x="576275" y="851475"/>
            <a:ext cx="3580200" cy="40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4922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⮚"/>
            </a:pPr>
            <a:r>
              <a:rPr lang="en-IN" sz="1600"/>
              <a:t>Phased Rollout:</a:t>
            </a:r>
            <a:br>
              <a:rPr lang="en-IN" sz="1600"/>
            </a:br>
            <a:r>
              <a:rPr lang="en-IN" sz="1600"/>
              <a:t> - </a:t>
            </a:r>
            <a:r>
              <a:rPr lang="en-IN" sz="1600" i="1"/>
              <a:t>Phase 1</a:t>
            </a:r>
            <a:r>
              <a:rPr lang="en-IN" sz="1600"/>
              <a:t>: Waltham &amp; Framingham</a:t>
            </a:r>
            <a:br>
              <a:rPr lang="en-IN" sz="1600"/>
            </a:br>
            <a:r>
              <a:rPr lang="en-IN" sz="1600"/>
              <a:t> - </a:t>
            </a:r>
            <a:r>
              <a:rPr lang="en-IN" sz="1600" i="1"/>
              <a:t>Phase 2</a:t>
            </a:r>
            <a:r>
              <a:rPr lang="en-IN" sz="1600"/>
              <a:t>: Worcester</a:t>
            </a:r>
            <a:br>
              <a:rPr lang="en-IN" sz="1600"/>
            </a:br>
            <a:r>
              <a:rPr lang="en-IN" sz="1600"/>
              <a:t> - </a:t>
            </a:r>
            <a:r>
              <a:rPr lang="en-IN" sz="1600" i="1"/>
              <a:t>Phase 3</a:t>
            </a:r>
            <a:r>
              <a:rPr lang="en-IN" sz="1600"/>
              <a:t>: Springfield &amp; </a:t>
            </a:r>
            <a:endParaRPr sz="1600"/>
          </a:p>
          <a:p>
            <a:pPr marL="51435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/>
              <a:t>Northampton</a:t>
            </a:r>
            <a:endParaRPr sz="1600"/>
          </a:p>
          <a:p>
            <a:pPr marL="171450" lvl="0" indent="-14922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⮚"/>
            </a:pPr>
            <a:r>
              <a:rPr lang="en-IN" sz="1600"/>
              <a:t>~14% state population coverage </a:t>
            </a:r>
            <a:endParaRPr sz="1600"/>
          </a:p>
          <a:p>
            <a:pPr marL="171450" lvl="0" indent="-14922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⮚"/>
            </a:pPr>
            <a:r>
              <a:rPr lang="en-IN" sz="1600"/>
              <a:t>~13,300 weekly deliveries at launch </a:t>
            </a:r>
            <a:endParaRPr sz="1600"/>
          </a:p>
          <a:p>
            <a:pPr marL="171450" lvl="0" indent="-14922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⮚"/>
            </a:pPr>
            <a:r>
              <a:rPr lang="en-IN" sz="1600"/>
              <a:t>30–40% spike during peak seasons.</a:t>
            </a:r>
            <a:endParaRPr sz="1600"/>
          </a:p>
          <a:p>
            <a:pPr marL="171450" lvl="0" indent="-13017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⮚"/>
            </a:pPr>
            <a:r>
              <a:rPr lang="en-IN" sz="1600"/>
              <a:t>Benefits:</a:t>
            </a:r>
            <a:endParaRPr sz="1600"/>
          </a:p>
          <a:p>
            <a:pPr marL="514350" lvl="1" indent="-13017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IN" sz="1600"/>
              <a:t>Minimized risk</a:t>
            </a:r>
            <a:endParaRPr sz="1600"/>
          </a:p>
          <a:p>
            <a:pPr marL="514350" lvl="1" indent="-13017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IN" sz="1600"/>
              <a:t>Scalable growth</a:t>
            </a:r>
            <a:endParaRPr sz="1600"/>
          </a:p>
          <a:p>
            <a:pPr marL="514350" lvl="1" indent="-13017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IN" sz="1600"/>
              <a:t>Customer loyalty</a:t>
            </a:r>
            <a:endParaRPr sz="1600" b="1"/>
          </a:p>
        </p:txBody>
      </p:sp>
      <p:grpSp>
        <p:nvGrpSpPr>
          <p:cNvPr id="633" name="Google Shape;633;p7"/>
          <p:cNvGrpSpPr/>
          <p:nvPr/>
        </p:nvGrpSpPr>
        <p:grpSpPr>
          <a:xfrm>
            <a:off x="0" y="0"/>
            <a:ext cx="915604" cy="5143499"/>
            <a:chOff x="-14288" y="0"/>
            <a:chExt cx="1220788" cy="6858001"/>
          </a:xfrm>
        </p:grpSpPr>
        <p:sp>
          <p:nvSpPr>
            <p:cNvPr id="634" name="Google Shape;634;p7"/>
            <p:cNvSpPr/>
            <p:nvPr/>
          </p:nvSpPr>
          <p:spPr>
            <a:xfrm>
              <a:off x="114300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35" name="Google Shape;635;p7"/>
            <p:cNvSpPr/>
            <p:nvPr/>
          </p:nvSpPr>
          <p:spPr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36" name="Google Shape;636;p7"/>
            <p:cNvSpPr/>
            <p:nvPr/>
          </p:nvSpPr>
          <p:spPr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37" name="Google Shape;637;p7"/>
            <p:cNvSpPr/>
            <p:nvPr/>
          </p:nvSpPr>
          <p:spPr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l" t="t" r="r" b="b"/>
              <a:pathLst>
                <a:path w="233" h="1141" extrusionOk="0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38" name="Google Shape;638;p7"/>
            <p:cNvSpPr/>
            <p:nvPr/>
          </p:nvSpPr>
          <p:spPr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39" name="Google Shape;639;p7"/>
            <p:cNvSpPr/>
            <p:nvPr/>
          </p:nvSpPr>
          <p:spPr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l" t="t" r="r" b="b"/>
              <a:pathLst>
                <a:path w="233" h="901" extrusionOk="0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40" name="Google Shape;640;p7"/>
            <p:cNvSpPr/>
            <p:nvPr/>
          </p:nvSpPr>
          <p:spPr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41" name="Google Shape;641;p7"/>
            <p:cNvSpPr/>
            <p:nvPr/>
          </p:nvSpPr>
          <p:spPr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42" name="Google Shape;642;p7"/>
            <p:cNvSpPr/>
            <p:nvPr/>
          </p:nvSpPr>
          <p:spPr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43" name="Google Shape;643;p7"/>
            <p:cNvSpPr/>
            <p:nvPr/>
          </p:nvSpPr>
          <p:spPr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l" t="t" r="r" b="b"/>
              <a:pathLst>
                <a:path w="266" h="332" extrusionOk="0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44" name="Google Shape;644;p7"/>
            <p:cNvSpPr/>
            <p:nvPr/>
          </p:nvSpPr>
          <p:spPr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cxnSp>
          <p:nvCxnSpPr>
            <p:cNvPr id="645" name="Google Shape;645;p7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 w="9525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646" name="Google Shape;646;p7"/>
            <p:cNvSpPr/>
            <p:nvPr/>
          </p:nvSpPr>
          <p:spPr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l" t="t" r="r" b="b"/>
              <a:pathLst>
                <a:path w="78" h="80" extrusionOk="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47" name="Google Shape;647;p7"/>
            <p:cNvSpPr/>
            <p:nvPr/>
          </p:nvSpPr>
          <p:spPr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l" t="t" r="r" b="b"/>
              <a:pathLst>
                <a:path w="93" h="303" extrusionOk="0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48" name="Google Shape;648;p7"/>
            <p:cNvSpPr/>
            <p:nvPr/>
          </p:nvSpPr>
          <p:spPr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49" name="Google Shape;649;p7"/>
            <p:cNvSpPr/>
            <p:nvPr/>
          </p:nvSpPr>
          <p:spPr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50" name="Google Shape;650;p7"/>
            <p:cNvSpPr/>
            <p:nvPr/>
          </p:nvSpPr>
          <p:spPr>
            <a:xfrm>
              <a:off x="133350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51" name="Google Shape;651;p7"/>
            <p:cNvSpPr/>
            <p:nvPr/>
          </p:nvSpPr>
          <p:spPr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l" t="t" r="r" b="b"/>
              <a:pathLst>
                <a:path w="233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52" name="Google Shape;652;p7"/>
            <p:cNvSpPr/>
            <p:nvPr/>
          </p:nvSpPr>
          <p:spPr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53" name="Google Shape;653;p7"/>
            <p:cNvSpPr/>
            <p:nvPr/>
          </p:nvSpPr>
          <p:spPr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l" t="t" r="r" b="b"/>
              <a:pathLst>
                <a:path w="54" h="766" extrusionOk="0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54" name="Google Shape;654;p7"/>
            <p:cNvSpPr/>
            <p:nvPr/>
          </p:nvSpPr>
          <p:spPr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55" name="Google Shape;655;p7"/>
            <p:cNvSpPr/>
            <p:nvPr/>
          </p:nvSpPr>
          <p:spPr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l" t="t" r="r" b="b"/>
              <a:pathLst>
                <a:path w="236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56" name="Google Shape;656;p7"/>
            <p:cNvSpPr/>
            <p:nvPr/>
          </p:nvSpPr>
          <p:spPr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57" name="Google Shape;657;p7"/>
            <p:cNvSpPr/>
            <p:nvPr/>
          </p:nvSpPr>
          <p:spPr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58" name="Google Shape;658;p7"/>
            <p:cNvSpPr/>
            <p:nvPr/>
          </p:nvSpPr>
          <p:spPr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59" name="Google Shape;659;p7"/>
            <p:cNvSpPr/>
            <p:nvPr/>
          </p:nvSpPr>
          <p:spPr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l" t="t" r="r" b="b"/>
              <a:pathLst>
                <a:path w="263" h="326" extrusionOk="0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60" name="Google Shape;660;p7"/>
            <p:cNvSpPr/>
            <p:nvPr/>
          </p:nvSpPr>
          <p:spPr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5963B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pic>
        <p:nvPicPr>
          <p:cNvPr id="661" name="Google Shape;661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1424" y="1527699"/>
            <a:ext cx="4261525" cy="208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6" name="Google Shape;666;p8"/>
          <p:cNvGrpSpPr/>
          <p:nvPr/>
        </p:nvGrpSpPr>
        <p:grpSpPr>
          <a:xfrm>
            <a:off x="0" y="0"/>
            <a:ext cx="9144002" cy="5143500"/>
            <a:chOff x="0" y="-1"/>
            <a:chExt cx="12192003" cy="6858001"/>
          </a:xfrm>
        </p:grpSpPr>
        <p:sp>
          <p:nvSpPr>
            <p:cNvPr id="667" name="Google Shape;667;p8"/>
            <p:cNvSpPr/>
            <p:nvPr/>
          </p:nvSpPr>
          <p:spPr>
            <a:xfrm>
              <a:off x="1" y="-1"/>
              <a:ext cx="12192000" cy="6858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pic>
          <p:nvPicPr>
            <p:cNvPr id="668" name="Google Shape;668;p8"/>
            <p:cNvPicPr preferRelativeResize="0"/>
            <p:nvPr/>
          </p:nvPicPr>
          <p:blipFill rotWithShape="1">
            <a:blip r:embed="rId4">
              <a:alphaModFix amt="30000"/>
            </a:blip>
            <a:srcRect/>
            <a:stretch/>
          </p:blipFill>
          <p:spPr>
            <a:xfrm>
              <a:off x="0" y="-1"/>
              <a:ext cx="12192003" cy="68580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9" name="Google Shape;669;p8"/>
          <p:cNvSpPr txBox="1">
            <a:spLocks noGrp="1"/>
          </p:cNvSpPr>
          <p:nvPr>
            <p:ph type="title"/>
          </p:nvPr>
        </p:nvSpPr>
        <p:spPr>
          <a:xfrm>
            <a:off x="3583218" y="80732"/>
            <a:ext cx="5417906" cy="793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wentieth Century"/>
              <a:buNone/>
            </a:pPr>
            <a:r>
              <a:rPr lang="en-IN" sz="2800" b="1"/>
              <a:t>DRONE TECHNOLOGY OVERVIEW</a:t>
            </a:r>
            <a:endParaRPr/>
          </a:p>
        </p:txBody>
      </p:sp>
      <p:pic>
        <p:nvPicPr>
          <p:cNvPr id="670" name="Google Shape;670;p8" descr="A blue and white airplane with black propellers&#10;&#10;AI-generated content may be incorrect."/>
          <p:cNvPicPr preferRelativeResize="0"/>
          <p:nvPr/>
        </p:nvPicPr>
        <p:blipFill rotWithShape="1">
          <a:blip r:embed="rId5">
            <a:alphaModFix/>
          </a:blip>
          <a:srcRect l="30918" r="31060"/>
          <a:stretch/>
        </p:blipFill>
        <p:spPr>
          <a:xfrm>
            <a:off x="-4197" y="10"/>
            <a:ext cx="3476686" cy="51434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1" name="Google Shape;671;p8"/>
          <p:cNvGrpSpPr/>
          <p:nvPr/>
        </p:nvGrpSpPr>
        <p:grpSpPr>
          <a:xfrm>
            <a:off x="-1" y="0"/>
            <a:ext cx="1728807" cy="5143499"/>
            <a:chOff x="0" y="0"/>
            <a:chExt cx="2305051" cy="6858001"/>
          </a:xfrm>
        </p:grpSpPr>
        <p:sp>
          <p:nvSpPr>
            <p:cNvPr id="672" name="Google Shape;672;p8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73" name="Google Shape;673;p8"/>
            <p:cNvSpPr/>
            <p:nvPr/>
          </p:nvSpPr>
          <p:spPr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74" name="Google Shape;674;p8"/>
            <p:cNvSpPr/>
            <p:nvPr/>
          </p:nvSpPr>
          <p:spPr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75" name="Google Shape;675;p8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76" name="Google Shape;676;p8"/>
            <p:cNvSpPr/>
            <p:nvPr/>
          </p:nvSpPr>
          <p:spPr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77" name="Google Shape;677;p8"/>
            <p:cNvSpPr/>
            <p:nvPr/>
          </p:nvSpPr>
          <p:spPr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78" name="Google Shape;678;p8"/>
            <p:cNvSpPr/>
            <p:nvPr/>
          </p:nvSpPr>
          <p:spPr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l" t="t" r="r" b="b"/>
              <a:pathLst>
                <a:path w="237" h="1135" extrusionOk="0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79" name="Google Shape;679;p8"/>
            <p:cNvSpPr/>
            <p:nvPr/>
          </p:nvSpPr>
          <p:spPr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80" name="Google Shape;680;p8"/>
            <p:cNvSpPr/>
            <p:nvPr/>
          </p:nvSpPr>
          <p:spPr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81" name="Google Shape;681;p8"/>
            <p:cNvSpPr/>
            <p:nvPr/>
          </p:nvSpPr>
          <p:spPr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82" name="Google Shape;682;p8"/>
            <p:cNvSpPr/>
            <p:nvPr/>
          </p:nvSpPr>
          <p:spPr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83" name="Google Shape;683;p8"/>
            <p:cNvSpPr/>
            <p:nvPr/>
          </p:nvSpPr>
          <p:spPr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84" name="Google Shape;684;p8"/>
            <p:cNvSpPr/>
            <p:nvPr/>
          </p:nvSpPr>
          <p:spPr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l" t="t" r="r" b="b"/>
              <a:pathLst>
                <a:path w="264" h="329" extrusionOk="0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85" name="Google Shape;685;p8"/>
            <p:cNvSpPr/>
            <p:nvPr/>
          </p:nvSpPr>
          <p:spPr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86" name="Google Shape;686;p8"/>
            <p:cNvSpPr/>
            <p:nvPr/>
          </p:nvSpPr>
          <p:spPr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87" name="Google Shape;687;p8"/>
            <p:cNvSpPr/>
            <p:nvPr/>
          </p:nvSpPr>
          <p:spPr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88" name="Google Shape;688;p8"/>
            <p:cNvSpPr/>
            <p:nvPr/>
          </p:nvSpPr>
          <p:spPr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89" name="Google Shape;689;p8"/>
            <p:cNvSpPr/>
            <p:nvPr/>
          </p:nvSpPr>
          <p:spPr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l" t="t" r="r" b="b"/>
              <a:pathLst>
                <a:path w="213" h="766" extrusionOk="0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90" name="Google Shape;690;p8"/>
            <p:cNvSpPr/>
            <p:nvPr/>
          </p:nvSpPr>
          <p:spPr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91" name="Google Shape;691;p8"/>
            <p:cNvSpPr/>
            <p:nvPr/>
          </p:nvSpPr>
          <p:spPr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92" name="Google Shape;692;p8"/>
            <p:cNvSpPr/>
            <p:nvPr/>
          </p:nvSpPr>
          <p:spPr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l" t="t" r="r" b="b"/>
              <a:pathLst>
                <a:path w="84" h="168" extrusionOk="0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93" name="Google Shape;693;p8"/>
            <p:cNvSpPr/>
            <p:nvPr/>
          </p:nvSpPr>
          <p:spPr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94" name="Google Shape;694;p8"/>
            <p:cNvSpPr/>
            <p:nvPr/>
          </p:nvSpPr>
          <p:spPr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l" t="t" r="r" b="b"/>
              <a:pathLst>
                <a:path w="84" h="170" extrusionOk="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95" name="Google Shape;695;p8"/>
            <p:cNvSpPr/>
            <p:nvPr/>
          </p:nvSpPr>
          <p:spPr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96" name="Google Shape;696;p8"/>
            <p:cNvSpPr/>
            <p:nvPr/>
          </p:nvSpPr>
          <p:spPr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l" t="t" r="r" b="b"/>
              <a:pathLst>
                <a:path w="195" h="982" extrusionOk="0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97" name="Google Shape;697;p8"/>
            <p:cNvSpPr/>
            <p:nvPr/>
          </p:nvSpPr>
          <p:spPr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98" name="Google Shape;698;p8"/>
            <p:cNvSpPr/>
            <p:nvPr/>
          </p:nvSpPr>
          <p:spPr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l" t="t" r="r" b="b"/>
              <a:pathLst>
                <a:path w="192" h="1120" extrusionOk="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99" name="Google Shape;699;p8"/>
            <p:cNvSpPr/>
            <p:nvPr/>
          </p:nvSpPr>
          <p:spPr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00" name="Google Shape;700;p8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01" name="Google Shape;701;p8"/>
            <p:cNvSpPr/>
            <p:nvPr/>
          </p:nvSpPr>
          <p:spPr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02" name="Google Shape;702;p8"/>
            <p:cNvSpPr/>
            <p:nvPr/>
          </p:nvSpPr>
          <p:spPr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l" t="t" r="r" b="b"/>
              <a:pathLst>
                <a:path w="120" h="291" extrusionOk="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03" name="Google Shape;703;p8"/>
            <p:cNvSpPr/>
            <p:nvPr/>
          </p:nvSpPr>
          <p:spPr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l" t="t" r="r" b="b"/>
              <a:pathLst>
                <a:path w="135" h="476" extrusionOk="0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04" name="Google Shape;704;p8"/>
            <p:cNvSpPr/>
            <p:nvPr/>
          </p:nvSpPr>
          <p:spPr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05" name="Google Shape;705;p8"/>
            <p:cNvSpPr/>
            <p:nvPr/>
          </p:nvSpPr>
          <p:spPr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l" t="t" r="r" b="b"/>
              <a:pathLst>
                <a:path w="402" h="2536" extrusionOk="0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06" name="Google Shape;706;p8"/>
            <p:cNvSpPr/>
            <p:nvPr/>
          </p:nvSpPr>
          <p:spPr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07" name="Google Shape;707;p8"/>
            <p:cNvSpPr/>
            <p:nvPr/>
          </p:nvSpPr>
          <p:spPr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08" name="Google Shape;708;p8"/>
            <p:cNvSpPr/>
            <p:nvPr/>
          </p:nvSpPr>
          <p:spPr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l" t="t" r="r" b="b"/>
              <a:pathLst>
                <a:path w="90" h="299" extrusionOk="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09" name="Google Shape;709;p8"/>
            <p:cNvSpPr/>
            <p:nvPr/>
          </p:nvSpPr>
          <p:spPr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10" name="Google Shape;710;p8"/>
            <p:cNvSpPr/>
            <p:nvPr/>
          </p:nvSpPr>
          <p:spPr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l" t="t" r="r" b="b"/>
              <a:pathLst>
                <a:path w="72" h="285" extrusionOk="0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11" name="Google Shape;711;p8"/>
            <p:cNvSpPr/>
            <p:nvPr/>
          </p:nvSpPr>
          <p:spPr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12" name="Google Shape;712;p8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13" name="Google Shape;713;p8"/>
            <p:cNvSpPr/>
            <p:nvPr/>
          </p:nvSpPr>
          <p:spPr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l" t="t" r="r" b="b"/>
              <a:pathLst>
                <a:path w="234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14" name="Google Shape;714;p8"/>
            <p:cNvSpPr/>
            <p:nvPr/>
          </p:nvSpPr>
          <p:spPr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15" name="Google Shape;715;p8"/>
            <p:cNvSpPr/>
            <p:nvPr/>
          </p:nvSpPr>
          <p:spPr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l" t="t" r="r" b="b"/>
              <a:pathLst>
                <a:path w="219" h="1802" extrusionOk="0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16" name="Google Shape;716;p8"/>
            <p:cNvSpPr/>
            <p:nvPr/>
          </p:nvSpPr>
          <p:spPr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17" name="Google Shape;717;p8"/>
            <p:cNvSpPr/>
            <p:nvPr/>
          </p:nvSpPr>
          <p:spPr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18" name="Google Shape;718;p8"/>
            <p:cNvSpPr/>
            <p:nvPr/>
          </p:nvSpPr>
          <p:spPr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19" name="Google Shape;719;p8"/>
            <p:cNvSpPr/>
            <p:nvPr/>
          </p:nvSpPr>
          <p:spPr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20" name="Google Shape;720;p8"/>
            <p:cNvSpPr/>
            <p:nvPr/>
          </p:nvSpPr>
          <p:spPr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21" name="Google Shape;721;p8"/>
            <p:cNvSpPr/>
            <p:nvPr/>
          </p:nvSpPr>
          <p:spPr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22" name="Google Shape;722;p8"/>
            <p:cNvSpPr/>
            <p:nvPr/>
          </p:nvSpPr>
          <p:spPr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l" t="t" r="r" b="b"/>
              <a:pathLst>
                <a:path w="264" h="332" extrusionOk="0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23" name="Google Shape;723;p8"/>
            <p:cNvSpPr/>
            <p:nvPr/>
          </p:nvSpPr>
          <p:spPr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24" name="Google Shape;724;p8"/>
            <p:cNvSpPr/>
            <p:nvPr/>
          </p:nvSpPr>
          <p:spPr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l" t="t" r="r" b="b"/>
              <a:pathLst>
                <a:path w="147" h="3215" extrusionOk="0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25" name="Google Shape;725;p8"/>
            <p:cNvSpPr/>
            <p:nvPr/>
          </p:nvSpPr>
          <p:spPr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726" name="Google Shape;726;p8"/>
          <p:cNvSpPr txBox="1">
            <a:spLocks noGrp="1"/>
          </p:cNvSpPr>
          <p:nvPr>
            <p:ph type="body" idx="1"/>
          </p:nvPr>
        </p:nvSpPr>
        <p:spPr>
          <a:xfrm>
            <a:off x="3693950" y="1399876"/>
            <a:ext cx="5271600" cy="3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IN" sz="1700"/>
              <a:t>MK30 Drone </a:t>
            </a:r>
            <a:endParaRPr sz="1700"/>
          </a:p>
          <a:p>
            <a:pPr marL="91440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IN" sz="1700"/>
              <a:t>Delivers packages under 5 pounds </a:t>
            </a:r>
            <a:endParaRPr sz="1700"/>
          </a:p>
          <a:p>
            <a:pPr marL="91440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IN" sz="1700"/>
              <a:t>Within 30 minutes</a:t>
            </a:r>
            <a:endParaRPr sz="1700"/>
          </a:p>
          <a:p>
            <a:pPr marL="91440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IN" sz="1700"/>
              <a:t>12–15 mile range</a:t>
            </a:r>
            <a:endParaRPr sz="1700"/>
          </a:p>
          <a:p>
            <a:pPr marL="91440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IN" sz="1700"/>
              <a:t>61 mph speed</a:t>
            </a:r>
            <a:endParaRPr sz="1700"/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IN" sz="1700"/>
              <a:t>Outperformance</a:t>
            </a:r>
            <a:endParaRPr sz="1700"/>
          </a:p>
          <a:p>
            <a:pPr marL="91440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IN" sz="1700"/>
              <a:t>Payload capacity</a:t>
            </a:r>
            <a:endParaRPr sz="1700"/>
          </a:p>
          <a:p>
            <a:pPr marL="91440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IN" sz="1700"/>
              <a:t>Suburban suitability</a:t>
            </a:r>
            <a:endParaRPr sz="1700"/>
          </a:p>
          <a:p>
            <a:pPr marL="91440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IN" sz="1700"/>
              <a:t>Environmental friendliness</a:t>
            </a:r>
            <a:endParaRPr sz="1700"/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IN" sz="1700"/>
              <a:t>Cost Efficiency Goals</a:t>
            </a:r>
            <a:endParaRPr sz="1700"/>
          </a:p>
          <a:p>
            <a:pPr marL="91440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IN" sz="1700"/>
              <a:t>Fall from $484 (2022) to $63 (2025)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9"/>
          <p:cNvSpPr txBox="1">
            <a:spLocks noGrp="1"/>
          </p:cNvSpPr>
          <p:nvPr>
            <p:ph type="title"/>
          </p:nvPr>
        </p:nvSpPr>
        <p:spPr>
          <a:xfrm>
            <a:off x="1200915" y="99321"/>
            <a:ext cx="6742170" cy="89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wentieth Century"/>
              <a:buNone/>
            </a:pPr>
            <a:r>
              <a:rPr lang="en-IN" sz="2800" b="1"/>
              <a:t>CHALLENGES AND RISKS</a:t>
            </a:r>
            <a:endParaRPr/>
          </a:p>
        </p:txBody>
      </p:sp>
      <p:pic>
        <p:nvPicPr>
          <p:cNvPr id="732" name="Google Shape;732;p9" descr="image.png"/>
          <p:cNvPicPr preferRelativeResize="0"/>
          <p:nvPr/>
        </p:nvPicPr>
        <p:blipFill rotWithShape="1">
          <a:blip r:embed="rId4">
            <a:alphaModFix/>
          </a:blip>
          <a:srcRect r="1556" b="6"/>
          <a:stretch/>
        </p:blipFill>
        <p:spPr>
          <a:xfrm>
            <a:off x="856058" y="1375058"/>
            <a:ext cx="2620948" cy="2662237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CCDFFB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pic>
      <p:sp>
        <p:nvSpPr>
          <p:cNvPr id="733" name="Google Shape;733;p9"/>
          <p:cNvSpPr txBox="1">
            <a:spLocks noGrp="1"/>
          </p:cNvSpPr>
          <p:nvPr>
            <p:ph type="body" idx="1"/>
          </p:nvPr>
        </p:nvSpPr>
        <p:spPr>
          <a:xfrm>
            <a:off x="3710620" y="1375058"/>
            <a:ext cx="4671380" cy="2873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171450" lvl="0" indent="-177800" algn="l" rtl="0">
              <a:spcBef>
                <a:spcPts val="0"/>
              </a:spcBef>
              <a:spcAft>
                <a:spcPts val="0"/>
              </a:spcAft>
              <a:buSzPts val="2350"/>
              <a:buChar char="•"/>
            </a:pPr>
            <a:r>
              <a:rPr lang="en-IN" sz="2000"/>
              <a:t>Regulatory Uncertainty</a:t>
            </a:r>
            <a:endParaRPr sz="2400"/>
          </a:p>
          <a:p>
            <a:pPr marL="171450" lvl="0" indent="-177800" algn="l" rtl="0">
              <a:spcBef>
                <a:spcPts val="750"/>
              </a:spcBef>
              <a:spcAft>
                <a:spcPts val="0"/>
              </a:spcAft>
              <a:buSzPts val="2350"/>
              <a:buChar char="•"/>
            </a:pPr>
            <a:r>
              <a:rPr lang="en-IN" sz="2000"/>
              <a:t>Public Acceptance Challenges</a:t>
            </a:r>
            <a:endParaRPr sz="2400"/>
          </a:p>
          <a:p>
            <a:pPr marL="171450" lvl="0" indent="-177800" algn="l" rtl="0">
              <a:spcBef>
                <a:spcPts val="750"/>
              </a:spcBef>
              <a:spcAft>
                <a:spcPts val="0"/>
              </a:spcAft>
              <a:buSzPts val="2350"/>
              <a:buChar char="•"/>
            </a:pPr>
            <a:r>
              <a:rPr lang="en-IN" sz="2000"/>
              <a:t>Operational and Competitive Pressures</a:t>
            </a:r>
            <a:endParaRPr sz="14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ircuit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ircuit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1215</Words>
  <Application>Microsoft Office PowerPoint</Application>
  <PresentationFormat>On-screen Show (16:9)</PresentationFormat>
  <Paragraphs>113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Twentieth Century</vt:lpstr>
      <vt:lpstr>Circuit</vt:lpstr>
      <vt:lpstr>Circuit</vt:lpstr>
      <vt:lpstr>PowerPoint Presentation</vt:lpstr>
      <vt:lpstr>CONTENTS</vt:lpstr>
      <vt:lpstr>EXECUTIVE SUMMARY</vt:lpstr>
      <vt:lpstr>ONLINE BUSINESS TRENDS</vt:lpstr>
      <vt:lpstr>POPULATION &amp; DEMOGRAPHICS</vt:lpstr>
      <vt:lpstr>LOCATION PLANNING OVERVIEW</vt:lpstr>
      <vt:lpstr>DEPLOYMENT STRATEGY AND IMPACT</vt:lpstr>
      <vt:lpstr>DRONE TECHNOLOGY OVERVIEW</vt:lpstr>
      <vt:lpstr>CHALLENGES AND RISKS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Rahul Mishra</cp:lastModifiedBy>
  <cp:revision>1</cp:revision>
  <dcterms:created xsi:type="dcterms:W3CDTF">2013-01-27T09:14:16Z</dcterms:created>
  <dcterms:modified xsi:type="dcterms:W3CDTF">2025-05-06T02:31:58Z</dcterms:modified>
</cp:coreProperties>
</file>